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3" r:id="rId3"/>
    <p:sldId id="257" r:id="rId4"/>
    <p:sldId id="258" r:id="rId5"/>
    <p:sldId id="259" r:id="rId6"/>
    <p:sldId id="282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84" r:id="rId17"/>
    <p:sldId id="269" r:id="rId18"/>
    <p:sldId id="285" r:id="rId19"/>
    <p:sldId id="270" r:id="rId20"/>
    <p:sldId id="272" r:id="rId21"/>
    <p:sldId id="273" r:id="rId22"/>
    <p:sldId id="271" r:id="rId23"/>
    <p:sldId id="274" r:id="rId24"/>
    <p:sldId id="286" r:id="rId25"/>
    <p:sldId id="275" r:id="rId26"/>
    <p:sldId id="276" r:id="rId27"/>
    <p:sldId id="287" r:id="rId28"/>
    <p:sldId id="277" r:id="rId29"/>
    <p:sldId id="278" r:id="rId30"/>
    <p:sldId id="279" r:id="rId31"/>
    <p:sldId id="280" r:id="rId32"/>
    <p:sldId id="281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FF26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47"/>
    <p:restoredTop sz="96405"/>
  </p:normalViewPr>
  <p:slideViewPr>
    <p:cSldViewPr snapToGrid="0">
      <p:cViewPr varScale="1">
        <p:scale>
          <a:sx n="86" d="100"/>
          <a:sy n="86" d="100"/>
        </p:scale>
        <p:origin x="21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8CE14-28F8-5F50-E0AE-82A350FDB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C036C4-E857-CFED-A900-9DB014BF1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9D577-0E03-68D2-15D5-70922DD4D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ECDF-0900-DF46-B563-D51C5E79DE7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6C491-6B80-2648-225F-862D19701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CEB9C-E5E7-4764-F80C-6419EC5DA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C058-84EC-6A49-A0E6-AE0475B79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20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0C58-4588-D8CC-EE1E-0B34B226E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8A2027-590A-4C6E-806B-16D627B5A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A4C23-CCA0-B009-280D-1D005CC88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ECDF-0900-DF46-B563-D51C5E79DE7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AF280-35F4-B016-4EA1-EC5AAC261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96983-1ABE-FDE9-1602-8642312DB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C058-84EC-6A49-A0E6-AE0475B79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71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33402E-2B16-3C05-A0BA-7EF0D9DDE8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C9111-C841-0581-73C5-75534150A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0FF99-9CF0-46E4-8C5D-E0CC40C1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ECDF-0900-DF46-B563-D51C5E79DE7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59C0F-CE66-4A85-F32C-D1BE0676F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E7DC6-A4F3-467F-413A-CDDE4EBF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C058-84EC-6A49-A0E6-AE0475B79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39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7E12-5E40-B327-E2DA-C5211E0B2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00BF7-0953-8E24-5DDE-A2D960237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AEDA4-A86D-C31F-6628-DD5DC6159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ECDF-0900-DF46-B563-D51C5E79DE7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28D6C-26A6-744E-4BC5-8CF9507A9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E56EC-DB85-AB6B-5624-AD0D8820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C058-84EC-6A49-A0E6-AE0475B79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28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4B00D-B055-E00D-5E93-1CE39B87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8BE2B-E6D8-641E-BB3E-8B173B20B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E4FC3-9F30-A035-D01E-67735B660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ECDF-0900-DF46-B563-D51C5E79DE7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88E95-1633-22F0-13EF-85E7858A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36E02-80C2-4814-4D57-7BFD08DCC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C058-84EC-6A49-A0E6-AE0475B79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30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F40F9-0933-127C-ADF2-F3AA67A6E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AAB51-ABE7-56B8-AB6D-0989BA23BF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702A5-17C6-4436-A8F6-5EBD7D7BE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1B746-1C14-8CE6-A327-9C7808631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ECDF-0900-DF46-B563-D51C5E79DE7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8CAF2-7DE5-494F-71FC-0AC8CA61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6C09B-0BBD-2D9F-6834-F82D38AF5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C058-84EC-6A49-A0E6-AE0475B79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16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FE2C6-57CF-9359-0BA1-3DDB102B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B8F78-7124-D433-5263-4EF7373D8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1FFC02-1300-023A-11AA-289588A6F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9152BF-66DC-A4DD-16B6-010A99C99B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7B2E68-DC3D-A5E4-50C3-327498A9B0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D7786-76C2-BED1-47A2-AB1EB5751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ECDF-0900-DF46-B563-D51C5E79DE7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3DB5D3-1485-0962-5669-DD64770E7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FA9AC4-0E09-D149-5E6A-1622F826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C058-84EC-6A49-A0E6-AE0475B79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3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6148D-095D-E018-48B0-238C9A76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9ADC0A-B2A3-8B0C-871C-9062D34B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ECDF-0900-DF46-B563-D51C5E79DE7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6016E-2106-3E6B-A1DC-0E42FC29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F8393-8219-10D2-632A-6A18457A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C058-84EC-6A49-A0E6-AE0475B79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13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81837-EDB6-F5D4-FD28-E0F031631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ECDF-0900-DF46-B563-D51C5E79DE7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67EE74-FEBA-9D0C-1A8A-59C098A3F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6682C-8E4E-5E06-F547-55A2708A4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C058-84EC-6A49-A0E6-AE0475B79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92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8B0A-92BA-07DB-A509-B68DF8B68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060AA-BCE7-DABB-4321-5541663F6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85C0E-5320-A51C-8CB0-3CF007428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2F76A-6668-36B6-96D8-6195DD30F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ECDF-0900-DF46-B563-D51C5E79DE7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5D553B-010F-C055-FBB5-E08B19F0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6588A-B27D-0CF3-5B5C-5EDB2E9B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C058-84EC-6A49-A0E6-AE0475B79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1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FBDBB-A863-CA5B-67FA-E46EE3D6B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F6EF02-30B7-CC81-934E-E001A3D8E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709F80-966A-842E-200F-7D67630A7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93787F-E007-9436-7453-D2FF1698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ECDF-0900-DF46-B563-D51C5E79DE7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D82A0-F8DF-23C0-DD1F-63F9BC012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D0195-F8AE-C992-C787-FD5FBCC8C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AC058-84EC-6A49-A0E6-AE0475B79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4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0462F8-B6FC-FC42-65A3-2C0070137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12B03-EE7C-E5D0-AE7C-B1E661A13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9BE4F-7E8F-E7F9-2763-0CE60902CA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6ECDF-0900-DF46-B563-D51C5E79DE7D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7E6DA-0F0E-4C1E-DAED-4F26FF193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BA6B4-9A6E-3C17-CBB6-7596DCFD7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AC058-84EC-6A49-A0E6-AE0475B79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22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87523-86BD-DA66-5D9B-F8148803D9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Phylogenetics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0E4C9-37D9-2DEE-9757-669CE1A554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Heath Blackmon</a:t>
            </a:r>
          </a:p>
          <a:p>
            <a:r>
              <a:rPr lang="en-US" dirty="0"/>
              <a:t>19 December 2024</a:t>
            </a:r>
          </a:p>
        </p:txBody>
      </p:sp>
    </p:spTree>
    <p:extLst>
      <p:ext uri="{BB962C8B-B14F-4D97-AF65-F5344CB8AC3E}">
        <p14:creationId xmlns:p14="http://schemas.microsoft.com/office/powerpoint/2010/main" val="2226452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DE4737-722C-B00C-F962-99140D395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756" y="1590867"/>
            <a:ext cx="5655117" cy="43233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Why infer a phylogeny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FF6820-63B7-7492-2C3A-F74516DA4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81" y="982233"/>
            <a:ext cx="4788133" cy="53304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4A372C-C45F-0B9B-CF4A-B59FF3019D25}"/>
              </a:ext>
            </a:extLst>
          </p:cNvPr>
          <p:cNvSpPr/>
          <p:nvPr/>
        </p:nvSpPr>
        <p:spPr>
          <a:xfrm>
            <a:off x="4346532" y="982233"/>
            <a:ext cx="713983" cy="2537581"/>
          </a:xfrm>
          <a:prstGeom prst="rect">
            <a:avLst/>
          </a:prstGeom>
          <a:solidFill>
            <a:srgbClr val="4472C4">
              <a:alpha val="2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F58FB3-B198-636C-039A-091C448DDE5A}"/>
              </a:ext>
            </a:extLst>
          </p:cNvPr>
          <p:cNvSpPr/>
          <p:nvPr/>
        </p:nvSpPr>
        <p:spPr>
          <a:xfrm>
            <a:off x="4346532" y="3519814"/>
            <a:ext cx="713983" cy="2537581"/>
          </a:xfrm>
          <a:prstGeom prst="rect">
            <a:avLst/>
          </a:prstGeom>
          <a:solidFill>
            <a:srgbClr val="FF260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08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Why infer a phylogeny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AFF0F5-8CBF-D13C-B15E-60A7F1AAD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62" y="1888004"/>
            <a:ext cx="7772400" cy="3081992"/>
          </a:xfrm>
          <a:prstGeom prst="rect">
            <a:avLst/>
          </a:prstGeom>
        </p:spPr>
      </p:pic>
      <p:pic>
        <p:nvPicPr>
          <p:cNvPr id="3074" name="Picture 2" descr="Inferring phylogenies : Felsenstein, Joseph : Free Download, Borrow, and  Streaming : Internet Archive">
            <a:extLst>
              <a:ext uri="{FF2B5EF4-FFF2-40B4-BE49-F238E27FC236}">
                <a16:creationId xmlns:a16="http://schemas.microsoft.com/office/drawing/2014/main" id="{562439C7-1A2E-69D7-2DEA-66C82F7A8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490" y="1484942"/>
            <a:ext cx="3291475" cy="44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046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to infer a phylogeny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632712-7E25-0D0C-01C0-C11E3F53E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934018"/>
              </p:ext>
            </p:extLst>
          </p:nvPr>
        </p:nvGraphicFramePr>
        <p:xfrm>
          <a:off x="6346521" y="2636149"/>
          <a:ext cx="3707704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672">
                  <a:extLst>
                    <a:ext uri="{9D8B030D-6E8A-4147-A177-3AD203B41FA5}">
                      <a16:colId xmlns:a16="http://schemas.microsoft.com/office/drawing/2014/main" val="4107311280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215571932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1928663587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3266462112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84329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29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11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23282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74C8651-C1B7-5E92-F591-CC23DFF183EE}"/>
              </a:ext>
            </a:extLst>
          </p:cNvPr>
          <p:cNvSpPr txBox="1"/>
          <p:nvPr/>
        </p:nvSpPr>
        <p:spPr>
          <a:xfrm>
            <a:off x="3653190" y="2637161"/>
            <a:ext cx="259192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SPECIES 1</a:t>
            </a:r>
          </a:p>
          <a:p>
            <a:r>
              <a:rPr lang="en-US" sz="4800" dirty="0"/>
              <a:t>SPECIES 2</a:t>
            </a:r>
          </a:p>
          <a:p>
            <a:r>
              <a:rPr lang="en-US" sz="4800" dirty="0"/>
              <a:t>SPECIES 3</a:t>
            </a:r>
          </a:p>
          <a:p>
            <a:r>
              <a:rPr lang="en-US" sz="4800" dirty="0"/>
              <a:t>SPECIES 4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2135B8-3430-DA5F-6F43-4D69948E89D9}"/>
              </a:ext>
            </a:extLst>
          </p:cNvPr>
          <p:cNvGrpSpPr/>
          <p:nvPr/>
        </p:nvGrpSpPr>
        <p:grpSpPr>
          <a:xfrm>
            <a:off x="6245118" y="801666"/>
            <a:ext cx="3550235" cy="1834483"/>
            <a:chOff x="6245118" y="801666"/>
            <a:chExt cx="3550235" cy="18344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C5C1685-1893-2477-A18B-8393D31CC21D}"/>
                </a:ext>
              </a:extLst>
            </p:cNvPr>
            <p:cNvSpPr txBox="1"/>
            <p:nvPr/>
          </p:nvSpPr>
          <p:spPr>
            <a:xfrm>
              <a:off x="6245118" y="801666"/>
              <a:ext cx="1615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information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7498D86-579A-11C2-8E9F-F67676680AEA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6613742" y="1170998"/>
              <a:ext cx="439290" cy="14651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90884D3-3861-320B-4EBE-4D63DCDEF9E0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7053032" y="1170998"/>
              <a:ext cx="111856" cy="14651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E4F3964-1099-6D6F-6CDF-17806E067D7A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7053032" y="1170998"/>
              <a:ext cx="1627505" cy="14651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5B9C38B-DC2B-AA6D-F555-9024C40BD102}"/>
                </a:ext>
              </a:extLst>
            </p:cNvPr>
            <p:cNvCxnSpPr>
              <a:cxnSpLocks/>
              <a:stCxn id="4" idx="2"/>
              <a:endCxn id="2" idx="0"/>
            </p:cNvCxnSpPr>
            <p:nvPr/>
          </p:nvCxnSpPr>
          <p:spPr>
            <a:xfrm>
              <a:off x="7053032" y="1170998"/>
              <a:ext cx="1147341" cy="14651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B6F7AA-6196-FC76-987A-226F1FCD5E6B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7053032" y="1170998"/>
              <a:ext cx="2742321" cy="14651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690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to infer a phylogeny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632712-7E25-0D0C-01C0-C11E3F53EB6E}"/>
              </a:ext>
            </a:extLst>
          </p:cNvPr>
          <p:cNvGraphicFramePr>
            <a:graphicFrameLocks noGrp="1"/>
          </p:cNvGraphicFramePr>
          <p:nvPr/>
        </p:nvGraphicFramePr>
        <p:xfrm>
          <a:off x="6346521" y="2636149"/>
          <a:ext cx="3707704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672">
                  <a:extLst>
                    <a:ext uri="{9D8B030D-6E8A-4147-A177-3AD203B41FA5}">
                      <a16:colId xmlns:a16="http://schemas.microsoft.com/office/drawing/2014/main" val="4107311280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215571932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1928663587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3266462112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84329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29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11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23282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74C8651-C1B7-5E92-F591-CC23DFF183EE}"/>
              </a:ext>
            </a:extLst>
          </p:cNvPr>
          <p:cNvSpPr txBox="1"/>
          <p:nvPr/>
        </p:nvSpPr>
        <p:spPr>
          <a:xfrm>
            <a:off x="3653190" y="2637161"/>
            <a:ext cx="259192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SPECIES 1</a:t>
            </a:r>
          </a:p>
          <a:p>
            <a:r>
              <a:rPr lang="en-US" sz="4800" dirty="0"/>
              <a:t>SPECIES 2</a:t>
            </a:r>
          </a:p>
          <a:p>
            <a:r>
              <a:rPr lang="en-US" sz="4800" dirty="0"/>
              <a:t>SPECIES 3</a:t>
            </a:r>
          </a:p>
          <a:p>
            <a:r>
              <a:rPr lang="en-US" sz="4800" dirty="0"/>
              <a:t>SPECIES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5C1685-1893-2477-A18B-8393D31CC21D}"/>
              </a:ext>
            </a:extLst>
          </p:cNvPr>
          <p:cNvSpPr txBox="1"/>
          <p:nvPr/>
        </p:nvSpPr>
        <p:spPr>
          <a:xfrm>
            <a:off x="6096000" y="804519"/>
            <a:ext cx="264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Allow us to cluster species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498D86-579A-11C2-8E9F-F67676680AEA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7416939" y="1173851"/>
            <a:ext cx="261516" cy="14622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9ACBC6-194E-3799-FA8A-DDCC33D031C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7416939" y="1173851"/>
            <a:ext cx="1839795" cy="14622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908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to infer a phylogeny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632712-7E25-0D0C-01C0-C11E3F53E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715414"/>
              </p:ext>
            </p:extLst>
          </p:nvPr>
        </p:nvGraphicFramePr>
        <p:xfrm>
          <a:off x="9828757" y="2009847"/>
          <a:ext cx="1059344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672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29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11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23282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74C8651-C1B7-5E92-F591-CC23DFF183EE}"/>
              </a:ext>
            </a:extLst>
          </p:cNvPr>
          <p:cNvSpPr txBox="1"/>
          <p:nvPr/>
        </p:nvSpPr>
        <p:spPr>
          <a:xfrm>
            <a:off x="7135426" y="2010859"/>
            <a:ext cx="259192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SPECIES 1</a:t>
            </a:r>
          </a:p>
          <a:p>
            <a:r>
              <a:rPr lang="en-US" sz="4800" dirty="0"/>
              <a:t>SPECIES 2</a:t>
            </a:r>
          </a:p>
          <a:p>
            <a:r>
              <a:rPr lang="en-US" sz="4800" dirty="0"/>
              <a:t>SPECIES 3</a:t>
            </a:r>
          </a:p>
          <a:p>
            <a:r>
              <a:rPr lang="en-US" sz="4800" dirty="0"/>
              <a:t>SPECIES 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14A10D-81E6-270F-9D26-300D83134ED8}"/>
              </a:ext>
            </a:extLst>
          </p:cNvPr>
          <p:cNvCxnSpPr/>
          <p:nvPr/>
        </p:nvCxnSpPr>
        <p:spPr>
          <a:xfrm flipH="1">
            <a:off x="6096000" y="2404997"/>
            <a:ext cx="8058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39D5BD-6C26-2043-8F1A-9416AD43C3CC}"/>
              </a:ext>
            </a:extLst>
          </p:cNvPr>
          <p:cNvCxnSpPr/>
          <p:nvPr/>
        </p:nvCxnSpPr>
        <p:spPr>
          <a:xfrm flipH="1">
            <a:off x="6096000" y="3171172"/>
            <a:ext cx="8058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23349A-B4B8-330A-CC96-C59681A45AB9}"/>
              </a:ext>
            </a:extLst>
          </p:cNvPr>
          <p:cNvCxnSpPr/>
          <p:nvPr/>
        </p:nvCxnSpPr>
        <p:spPr>
          <a:xfrm flipH="1">
            <a:off x="6096000" y="3912296"/>
            <a:ext cx="8058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6ADB4C-0290-8A65-544D-8413C1CDF7B2}"/>
              </a:ext>
            </a:extLst>
          </p:cNvPr>
          <p:cNvCxnSpPr/>
          <p:nvPr/>
        </p:nvCxnSpPr>
        <p:spPr>
          <a:xfrm flipH="1">
            <a:off x="6096000" y="4665945"/>
            <a:ext cx="8058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C82D8E-DAD9-6DA5-8FC5-81666B5BA4D3}"/>
              </a:ext>
            </a:extLst>
          </p:cNvPr>
          <p:cNvCxnSpPr/>
          <p:nvPr/>
        </p:nvCxnSpPr>
        <p:spPr>
          <a:xfrm>
            <a:off x="6096000" y="2404997"/>
            <a:ext cx="0" cy="7661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443329-D45D-1D5D-DC6B-E38E7D04F735}"/>
              </a:ext>
            </a:extLst>
          </p:cNvPr>
          <p:cNvCxnSpPr/>
          <p:nvPr/>
        </p:nvCxnSpPr>
        <p:spPr>
          <a:xfrm>
            <a:off x="6108526" y="3912296"/>
            <a:ext cx="0" cy="7661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37586C-85F1-31D9-02AC-F58C75247AC0}"/>
              </a:ext>
            </a:extLst>
          </p:cNvPr>
          <p:cNvGrpSpPr/>
          <p:nvPr/>
        </p:nvGrpSpPr>
        <p:grpSpPr>
          <a:xfrm>
            <a:off x="5290159" y="2807918"/>
            <a:ext cx="805841" cy="1551135"/>
            <a:chOff x="5290159" y="2807918"/>
            <a:chExt cx="805841" cy="76617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B6CDA56-E8A5-B9EC-DB96-71B1FDBAE3CA}"/>
                </a:ext>
              </a:extLst>
            </p:cNvPr>
            <p:cNvCxnSpPr/>
            <p:nvPr/>
          </p:nvCxnSpPr>
          <p:spPr>
            <a:xfrm flipH="1">
              <a:off x="5290159" y="2807918"/>
              <a:ext cx="8058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5AB108-7E05-ECED-D869-2BA6E26E5DC0}"/>
                </a:ext>
              </a:extLst>
            </p:cNvPr>
            <p:cNvCxnSpPr/>
            <p:nvPr/>
          </p:nvCxnSpPr>
          <p:spPr>
            <a:xfrm flipH="1">
              <a:off x="5290159" y="3574093"/>
              <a:ext cx="8058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53D742-1F4B-FFA0-4090-F464822BC482}"/>
                </a:ext>
              </a:extLst>
            </p:cNvPr>
            <p:cNvCxnSpPr/>
            <p:nvPr/>
          </p:nvCxnSpPr>
          <p:spPr>
            <a:xfrm>
              <a:off x="5290159" y="2807918"/>
              <a:ext cx="0" cy="7661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1DED4DC5-9278-462D-06AC-6EA9AF7D469A}"/>
              </a:ext>
            </a:extLst>
          </p:cNvPr>
          <p:cNvSpPr/>
          <p:nvPr/>
        </p:nvSpPr>
        <p:spPr>
          <a:xfrm>
            <a:off x="5561556" y="2705622"/>
            <a:ext cx="212943" cy="2129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5C2C261-954C-91DF-F334-D1A22C04B89F}"/>
              </a:ext>
            </a:extLst>
          </p:cNvPr>
          <p:cNvSpPr/>
          <p:nvPr/>
        </p:nvSpPr>
        <p:spPr>
          <a:xfrm>
            <a:off x="5561556" y="4252581"/>
            <a:ext cx="212943" cy="2129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A52FFD7-8DD2-1B7C-9DA4-303B949E1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987836"/>
              </p:ext>
            </p:extLst>
          </p:nvPr>
        </p:nvGraphicFramePr>
        <p:xfrm>
          <a:off x="3257961" y="3150296"/>
          <a:ext cx="1059344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672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B047A6F-F678-D056-D5D7-5335520B0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698898"/>
              </p:ext>
            </p:extLst>
          </p:nvPr>
        </p:nvGraphicFramePr>
        <p:xfrm>
          <a:off x="5265109" y="1701569"/>
          <a:ext cx="80583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918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402918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8E59344-1D41-61CF-FF7D-A355C1733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681088"/>
              </p:ext>
            </p:extLst>
          </p:nvPr>
        </p:nvGraphicFramePr>
        <p:xfrm>
          <a:off x="5229981" y="4912280"/>
          <a:ext cx="80583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918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402918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</a:tbl>
          </a:graphicData>
        </a:graphic>
      </p:graphicFrame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6B1C8C1-B0D8-49C9-B2DF-245B6EA62081}"/>
              </a:ext>
            </a:extLst>
          </p:cNvPr>
          <p:cNvCxnSpPr/>
          <p:nvPr/>
        </p:nvCxnSpPr>
        <p:spPr>
          <a:xfrm flipH="1">
            <a:off x="4484318" y="3551129"/>
            <a:ext cx="8058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57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to infer a phylogeny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632712-7E25-0D0C-01C0-C11E3F53E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000585"/>
              </p:ext>
            </p:extLst>
          </p:nvPr>
        </p:nvGraphicFramePr>
        <p:xfrm>
          <a:off x="9828757" y="2009847"/>
          <a:ext cx="1059344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672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29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11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23282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74C8651-C1B7-5E92-F591-CC23DFF183EE}"/>
              </a:ext>
            </a:extLst>
          </p:cNvPr>
          <p:cNvSpPr txBox="1"/>
          <p:nvPr/>
        </p:nvSpPr>
        <p:spPr>
          <a:xfrm>
            <a:off x="7135426" y="2010859"/>
            <a:ext cx="259192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SPECIES 1</a:t>
            </a:r>
          </a:p>
          <a:p>
            <a:r>
              <a:rPr lang="en-US" sz="4800" dirty="0"/>
              <a:t>SPECIES 3</a:t>
            </a:r>
          </a:p>
          <a:p>
            <a:r>
              <a:rPr lang="en-US" sz="4800" dirty="0"/>
              <a:t>SPECIES 2</a:t>
            </a:r>
          </a:p>
          <a:p>
            <a:r>
              <a:rPr lang="en-US" sz="4800" dirty="0"/>
              <a:t>SPECIES 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14A10D-81E6-270F-9D26-300D83134ED8}"/>
              </a:ext>
            </a:extLst>
          </p:cNvPr>
          <p:cNvCxnSpPr/>
          <p:nvPr/>
        </p:nvCxnSpPr>
        <p:spPr>
          <a:xfrm flipH="1" flipV="1">
            <a:off x="4616500" y="3539531"/>
            <a:ext cx="8058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DCA7262-895F-582C-3E46-6C8BF6D94243}"/>
              </a:ext>
            </a:extLst>
          </p:cNvPr>
          <p:cNvCxnSpPr/>
          <p:nvPr/>
        </p:nvCxnSpPr>
        <p:spPr>
          <a:xfrm flipH="1">
            <a:off x="6228182" y="2342367"/>
            <a:ext cx="8058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CF4F786-14F1-FAF5-2735-DF579B1AEF77}"/>
              </a:ext>
            </a:extLst>
          </p:cNvPr>
          <p:cNvCxnSpPr/>
          <p:nvPr/>
        </p:nvCxnSpPr>
        <p:spPr>
          <a:xfrm flipH="1">
            <a:off x="6228182" y="3108542"/>
            <a:ext cx="8058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F3AD2DF-BBBF-86D5-93EF-F0768BB8BB38}"/>
              </a:ext>
            </a:extLst>
          </p:cNvPr>
          <p:cNvCxnSpPr/>
          <p:nvPr/>
        </p:nvCxnSpPr>
        <p:spPr>
          <a:xfrm flipH="1">
            <a:off x="6228182" y="3849666"/>
            <a:ext cx="8058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3E4645F-1C7B-E2E2-0E43-81404CE66793}"/>
              </a:ext>
            </a:extLst>
          </p:cNvPr>
          <p:cNvCxnSpPr/>
          <p:nvPr/>
        </p:nvCxnSpPr>
        <p:spPr>
          <a:xfrm flipH="1">
            <a:off x="6228182" y="4603315"/>
            <a:ext cx="8058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032A03-3E4B-30F3-6171-A94008320840}"/>
              </a:ext>
            </a:extLst>
          </p:cNvPr>
          <p:cNvCxnSpPr/>
          <p:nvPr/>
        </p:nvCxnSpPr>
        <p:spPr>
          <a:xfrm>
            <a:off x="6228182" y="2342367"/>
            <a:ext cx="0" cy="7661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7169F8-A8D8-35D6-EECB-897F75AFAD68}"/>
              </a:ext>
            </a:extLst>
          </p:cNvPr>
          <p:cNvCxnSpPr/>
          <p:nvPr/>
        </p:nvCxnSpPr>
        <p:spPr>
          <a:xfrm>
            <a:off x="6240708" y="3849666"/>
            <a:ext cx="0" cy="7661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8029DCB-8106-05F0-CEAA-D81D6070BFD4}"/>
              </a:ext>
            </a:extLst>
          </p:cNvPr>
          <p:cNvGrpSpPr/>
          <p:nvPr/>
        </p:nvGrpSpPr>
        <p:grpSpPr>
          <a:xfrm>
            <a:off x="5422341" y="2745288"/>
            <a:ext cx="805841" cy="1551135"/>
            <a:chOff x="5290159" y="2807918"/>
            <a:chExt cx="805841" cy="76617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8F79D3A-5EF6-210F-A602-1F50E8D55F0A}"/>
                </a:ext>
              </a:extLst>
            </p:cNvPr>
            <p:cNvCxnSpPr/>
            <p:nvPr/>
          </p:nvCxnSpPr>
          <p:spPr>
            <a:xfrm flipH="1">
              <a:off x="5290159" y="2807918"/>
              <a:ext cx="8058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BF27E0-4832-E62F-0151-F72379A70722}"/>
                </a:ext>
              </a:extLst>
            </p:cNvPr>
            <p:cNvCxnSpPr/>
            <p:nvPr/>
          </p:nvCxnSpPr>
          <p:spPr>
            <a:xfrm flipH="1">
              <a:off x="5290159" y="3574093"/>
              <a:ext cx="8058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36FF10B-E5C9-2C6D-7A6C-2410EF90013B}"/>
                </a:ext>
              </a:extLst>
            </p:cNvPr>
            <p:cNvCxnSpPr/>
            <p:nvPr/>
          </p:nvCxnSpPr>
          <p:spPr>
            <a:xfrm>
              <a:off x="5290159" y="2807918"/>
              <a:ext cx="0" cy="7661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452AA2EB-57D3-8EAC-0FE7-7AE6E94B0E2F}"/>
              </a:ext>
            </a:extLst>
          </p:cNvPr>
          <p:cNvSpPr/>
          <p:nvPr/>
        </p:nvSpPr>
        <p:spPr>
          <a:xfrm>
            <a:off x="6714609" y="2235895"/>
            <a:ext cx="212943" cy="2129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EF80E0-9938-EA40-B993-3288F7DFA8B3}"/>
              </a:ext>
            </a:extLst>
          </p:cNvPr>
          <p:cNvSpPr/>
          <p:nvPr/>
        </p:nvSpPr>
        <p:spPr>
          <a:xfrm>
            <a:off x="6712075" y="2996432"/>
            <a:ext cx="212943" cy="2129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062ABA4-5D4E-65D9-510E-4ABE0E243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123973"/>
              </p:ext>
            </p:extLst>
          </p:nvPr>
        </p:nvGraphicFramePr>
        <p:xfrm>
          <a:off x="3455753" y="3152847"/>
          <a:ext cx="1059344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672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529672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E63A501C-94F0-B123-7D73-2A5867672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068406"/>
              </p:ext>
            </p:extLst>
          </p:nvPr>
        </p:nvGraphicFramePr>
        <p:xfrm>
          <a:off x="6537464" y="1806880"/>
          <a:ext cx="597962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981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298981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</a:tblGrid>
              <a:tr h="26948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796731DC-7245-FD09-F6DF-14921733F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997507"/>
              </p:ext>
            </p:extLst>
          </p:nvPr>
        </p:nvGraphicFramePr>
        <p:xfrm>
          <a:off x="5179133" y="2150047"/>
          <a:ext cx="805836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918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402918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94726F8B-2F1B-B08E-6358-7455A54F2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89714"/>
              </p:ext>
            </p:extLst>
          </p:nvPr>
        </p:nvGraphicFramePr>
        <p:xfrm>
          <a:off x="6537870" y="2560530"/>
          <a:ext cx="597962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981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298981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</a:tblGrid>
              <a:tr h="26948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</a:tbl>
          </a:graphicData>
        </a:graphic>
      </p:graphicFrame>
      <p:sp>
        <p:nvSpPr>
          <p:cNvPr id="49" name="Oval 48">
            <a:extLst>
              <a:ext uri="{FF2B5EF4-FFF2-40B4-BE49-F238E27FC236}">
                <a16:creationId xmlns:a16="http://schemas.microsoft.com/office/drawing/2014/main" id="{1B5FEEC3-1DFB-926E-FA2F-612D9A1CE56D}"/>
              </a:ext>
            </a:extLst>
          </p:cNvPr>
          <p:cNvSpPr/>
          <p:nvPr/>
        </p:nvSpPr>
        <p:spPr>
          <a:xfrm>
            <a:off x="6692088" y="3743195"/>
            <a:ext cx="212943" cy="2129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CC8B225-C5BF-3CAC-11E0-94F03DE67698}"/>
              </a:ext>
            </a:extLst>
          </p:cNvPr>
          <p:cNvSpPr/>
          <p:nvPr/>
        </p:nvSpPr>
        <p:spPr>
          <a:xfrm>
            <a:off x="6689554" y="4503732"/>
            <a:ext cx="212943" cy="2129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51ED33EA-5259-382D-F1BA-F548C4D42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584680"/>
              </p:ext>
            </p:extLst>
          </p:nvPr>
        </p:nvGraphicFramePr>
        <p:xfrm>
          <a:off x="6559443" y="4029250"/>
          <a:ext cx="597962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981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298981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</a:tblGrid>
              <a:tr h="26948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8B02C5DB-25EF-E480-6374-84DB8B15E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806287"/>
              </p:ext>
            </p:extLst>
          </p:nvPr>
        </p:nvGraphicFramePr>
        <p:xfrm>
          <a:off x="6514943" y="4821942"/>
          <a:ext cx="597962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981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298981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</a:tblGrid>
              <a:tr h="26948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6C15EC91-ABCE-7D77-D950-AF99B2DCA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16004"/>
              </p:ext>
            </p:extLst>
          </p:nvPr>
        </p:nvGraphicFramePr>
        <p:xfrm>
          <a:off x="5179133" y="4476748"/>
          <a:ext cx="805836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918">
                  <a:extLst>
                    <a:ext uri="{9D8B030D-6E8A-4147-A177-3AD203B41FA5}">
                      <a16:colId xmlns:a16="http://schemas.microsoft.com/office/drawing/2014/main" val="3490154388"/>
                    </a:ext>
                  </a:extLst>
                </a:gridCol>
                <a:gridCol w="402918">
                  <a:extLst>
                    <a:ext uri="{9D8B030D-6E8A-4147-A177-3AD203B41FA5}">
                      <a16:colId xmlns:a16="http://schemas.microsoft.com/office/drawing/2014/main" val="590036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15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62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49" grpId="0" animBg="1"/>
      <p:bldP spid="5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to infer a phylogeny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5439B-C10B-3E87-FD84-33F4A1306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17" y="2108005"/>
            <a:ext cx="5138042" cy="2641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539523-BD90-5DC3-6388-8E0055C5B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025" y="1892995"/>
            <a:ext cx="5639658" cy="30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01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Real alignments can be messy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9A4DCC0-0AB6-2AA4-B258-16607D5A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85" y="851770"/>
            <a:ext cx="9771961" cy="566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38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Alignments tell us a story that can span eons!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620526-2809-01DD-EABC-C35AD263A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59" t="34818" r="4074" b="8852"/>
          <a:stretch/>
        </p:blipFill>
        <p:spPr>
          <a:xfrm>
            <a:off x="8544393" y="1320661"/>
            <a:ext cx="3130654" cy="42166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122070-10C9-79E2-C06E-4112BA1DB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53" y="1883972"/>
            <a:ext cx="73152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60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Real alignments can be messy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C2D17D-4EA2-862B-3AD6-CE80E09206DE}"/>
              </a:ext>
            </a:extLst>
          </p:cNvPr>
          <p:cNvSpPr txBox="1"/>
          <p:nvPr/>
        </p:nvSpPr>
        <p:spPr>
          <a:xfrm>
            <a:off x="325677" y="914400"/>
            <a:ext cx="107207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Our tree will only be as informative as our alignment and thus our alignments must be assessed/adjusted/</a:t>
            </a:r>
            <a:r>
              <a:rPr lang="en-US" sz="2800" dirty="0" err="1"/>
              <a:t>QCd</a:t>
            </a:r>
            <a:r>
              <a:rPr lang="en-US" sz="2800" dirty="0"/>
              <a:t> before we use them!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Alignment tool: MAFFT, T-Coffee, </a:t>
            </a:r>
            <a:r>
              <a:rPr lang="en-US" sz="2800" dirty="0" err="1"/>
              <a:t>Clustal</a:t>
            </a:r>
            <a:r>
              <a:rPr lang="en-US" sz="2800" dirty="0"/>
              <a:t>, Muscle, PRANK,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Assessment: Visually inspect alignments (MEGA, </a:t>
            </a:r>
            <a:r>
              <a:rPr lang="en-US" sz="2800" dirty="0" err="1"/>
              <a:t>Geneious</a:t>
            </a:r>
            <a:r>
              <a:rPr lang="en-US" sz="2800" dirty="0"/>
              <a:t>, </a:t>
            </a:r>
            <a:r>
              <a:rPr lang="en-US" sz="2800" dirty="0" err="1"/>
              <a:t>Jalview</a:t>
            </a:r>
            <a:r>
              <a:rPr lang="en-US" sz="2800" dirty="0"/>
              <a:t>, </a:t>
            </a:r>
            <a:r>
              <a:rPr lang="en-US" sz="2800" dirty="0" err="1"/>
              <a:t>Clustal</a:t>
            </a:r>
            <a:r>
              <a:rPr lang="en-US" sz="2800" dirty="0"/>
              <a:t> X)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Algorithmically prune sites: </a:t>
            </a:r>
            <a:r>
              <a:rPr lang="en-US" sz="2800" dirty="0" err="1"/>
              <a:t>Gblocks</a:t>
            </a:r>
            <a:r>
              <a:rPr lang="en-US" sz="2800" dirty="0"/>
              <a:t>, </a:t>
            </a:r>
            <a:r>
              <a:rPr lang="en-US" sz="2800" dirty="0" err="1"/>
              <a:t>TrimAI</a:t>
            </a:r>
            <a:r>
              <a:rPr lang="en-US" sz="2800" dirty="0"/>
              <a:t>, T-Coffee + TCS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3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131;p3">
            <a:extLst>
              <a:ext uri="{FF2B5EF4-FFF2-40B4-BE49-F238E27FC236}">
                <a16:creationId xmlns:a16="http://schemas.microsoft.com/office/drawing/2014/main" id="{29D061F9-E2EB-60A7-909E-F779107185AB}"/>
              </a:ext>
            </a:extLst>
          </p:cNvPr>
          <p:cNvGrpSpPr/>
          <p:nvPr/>
        </p:nvGrpSpPr>
        <p:grpSpPr>
          <a:xfrm>
            <a:off x="390196" y="1497479"/>
            <a:ext cx="11411608" cy="4253320"/>
            <a:chOff x="390196" y="2246779"/>
            <a:chExt cx="11411608" cy="4253320"/>
          </a:xfrm>
        </p:grpSpPr>
        <p:pic>
          <p:nvPicPr>
            <p:cNvPr id="9" name="Google Shape;132;p3" descr="C:\Documents and Settings\Heath Blackmon\Desktop\Picture1.jpg">
              <a:extLst>
                <a:ext uri="{FF2B5EF4-FFF2-40B4-BE49-F238E27FC236}">
                  <a16:creationId xmlns:a16="http://schemas.microsoft.com/office/drawing/2014/main" id="{237A881C-9EBA-A88B-5DF6-F491B4E25035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344561" y="2246779"/>
              <a:ext cx="5645871" cy="42533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" name="Google Shape;133;p3">
              <a:extLst>
                <a:ext uri="{FF2B5EF4-FFF2-40B4-BE49-F238E27FC236}">
                  <a16:creationId xmlns:a16="http://schemas.microsoft.com/office/drawing/2014/main" id="{D078F0D7-4FE7-A69D-4871-EE92DCF0C1D3}"/>
                </a:ext>
              </a:extLst>
            </p:cNvPr>
            <p:cNvGrpSpPr/>
            <p:nvPr/>
          </p:nvGrpSpPr>
          <p:grpSpPr>
            <a:xfrm>
              <a:off x="9156164" y="2332166"/>
              <a:ext cx="2281960" cy="1106063"/>
              <a:chOff x="9285398" y="2458097"/>
              <a:chExt cx="2369670" cy="1148576"/>
            </a:xfrm>
          </p:grpSpPr>
          <p:pic>
            <p:nvPicPr>
              <p:cNvPr id="26" name="Google Shape;134;p3" descr="kiwi bird – Telecoms.com">
                <a:extLst>
                  <a:ext uri="{FF2B5EF4-FFF2-40B4-BE49-F238E27FC236}">
                    <a16:creationId xmlns:a16="http://schemas.microsoft.com/office/drawing/2014/main" id="{DEC0092B-C057-8144-9BA0-A7ABEE8330E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9872" r="10815"/>
              <a:stretch/>
            </p:blipFill>
            <p:spPr>
              <a:xfrm>
                <a:off x="9285398" y="2614214"/>
                <a:ext cx="1382601" cy="9924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135;p3" descr="Penguin Facts | Penguin Facts for Kids | DK Find Out">
                <a:extLst>
                  <a:ext uri="{FF2B5EF4-FFF2-40B4-BE49-F238E27FC236}">
                    <a16:creationId xmlns:a16="http://schemas.microsoft.com/office/drawing/2014/main" id="{69FCB5AF-A1EC-167D-8949-01112DF859F1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892275" y="2458097"/>
                <a:ext cx="762793" cy="11485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" name="Google Shape;136;p3">
              <a:extLst>
                <a:ext uri="{FF2B5EF4-FFF2-40B4-BE49-F238E27FC236}">
                  <a16:creationId xmlns:a16="http://schemas.microsoft.com/office/drawing/2014/main" id="{6A04FAB2-DA48-C4EE-D09E-F121709365B8}"/>
                </a:ext>
              </a:extLst>
            </p:cNvPr>
            <p:cNvGrpSpPr/>
            <p:nvPr/>
          </p:nvGrpSpPr>
          <p:grpSpPr>
            <a:xfrm>
              <a:off x="390196" y="2314274"/>
              <a:ext cx="2788632" cy="936956"/>
              <a:chOff x="182499" y="2439517"/>
              <a:chExt cx="2895817" cy="972969"/>
            </a:xfrm>
          </p:grpSpPr>
          <p:pic>
            <p:nvPicPr>
              <p:cNvPr id="24" name="Google Shape;137;p3" descr="Echidna transparent PNG - StickPNG">
                <a:extLst>
                  <a:ext uri="{FF2B5EF4-FFF2-40B4-BE49-F238E27FC236}">
                    <a16:creationId xmlns:a16="http://schemas.microsoft.com/office/drawing/2014/main" id="{7B9F5171-DC1E-06D2-F34E-0C406B1952B1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876217" y="2458097"/>
                <a:ext cx="1202099" cy="7634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138;p3" descr="Aye-aye | Endangered Animals | On The EDGE Conservation">
                <a:extLst>
                  <a:ext uri="{FF2B5EF4-FFF2-40B4-BE49-F238E27FC236}">
                    <a16:creationId xmlns:a16="http://schemas.microsoft.com/office/drawing/2014/main" id="{FE626163-1461-92AB-FB2B-74F474F6BDC7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82499" y="2439517"/>
                <a:ext cx="1521615" cy="9729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" name="Google Shape;139;p3">
              <a:extLst>
                <a:ext uri="{FF2B5EF4-FFF2-40B4-BE49-F238E27FC236}">
                  <a16:creationId xmlns:a16="http://schemas.microsoft.com/office/drawing/2014/main" id="{0837844A-906D-20BE-3202-54C12E30076F}"/>
                </a:ext>
              </a:extLst>
            </p:cNvPr>
            <p:cNvGrpSpPr/>
            <p:nvPr/>
          </p:nvGrpSpPr>
          <p:grpSpPr>
            <a:xfrm>
              <a:off x="760167" y="3526506"/>
              <a:ext cx="2415077" cy="1099191"/>
              <a:chOff x="566690" y="3698343"/>
              <a:chExt cx="2507904" cy="1141440"/>
            </a:xfrm>
          </p:grpSpPr>
          <p:pic>
            <p:nvPicPr>
              <p:cNvPr id="22" name="Google Shape;140;p3" descr="Bimini Blind Snake Care (ramphotyphlops braminus)">
                <a:extLst>
                  <a:ext uri="{FF2B5EF4-FFF2-40B4-BE49-F238E27FC236}">
                    <a16:creationId xmlns:a16="http://schemas.microsoft.com/office/drawing/2014/main" id="{A68EA7A2-60DD-F4A2-0841-01A299E21DA0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 l="22783" t="16615" r="17609" b="21942"/>
              <a:stretch/>
            </p:blipFill>
            <p:spPr>
              <a:xfrm>
                <a:off x="566690" y="3943677"/>
                <a:ext cx="979092" cy="650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141;p3" descr="Morelia viridis (Green Tree Python) – Reptilianostra®">
                <a:extLst>
                  <a:ext uri="{FF2B5EF4-FFF2-40B4-BE49-F238E27FC236}">
                    <a16:creationId xmlns:a16="http://schemas.microsoft.com/office/drawing/2014/main" id="{82D9BFA8-74E9-525B-73C1-A41C2313FF63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1647265" y="3698343"/>
                <a:ext cx="1427329" cy="11414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" name="Google Shape;142;p3">
              <a:extLst>
                <a:ext uri="{FF2B5EF4-FFF2-40B4-BE49-F238E27FC236}">
                  <a16:creationId xmlns:a16="http://schemas.microsoft.com/office/drawing/2014/main" id="{407396BD-9A50-5F6B-50AD-A2C1DF140117}"/>
                </a:ext>
              </a:extLst>
            </p:cNvPr>
            <p:cNvGrpSpPr/>
            <p:nvPr/>
          </p:nvGrpSpPr>
          <p:grpSpPr>
            <a:xfrm>
              <a:off x="539998" y="5155966"/>
              <a:ext cx="2688245" cy="942164"/>
              <a:chOff x="338059" y="5390434"/>
              <a:chExt cx="2791571" cy="978377"/>
            </a:xfrm>
          </p:grpSpPr>
          <p:pic>
            <p:nvPicPr>
              <p:cNvPr id="20" name="Google Shape;143;p3" descr="Poison Dart Frog Facts">
                <a:extLst>
                  <a:ext uri="{FF2B5EF4-FFF2-40B4-BE49-F238E27FC236}">
                    <a16:creationId xmlns:a16="http://schemas.microsoft.com/office/drawing/2014/main" id="{911DB313-6668-C880-68B7-EC03EE41B329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1824901" y="5390434"/>
                <a:ext cx="1304729" cy="9783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144;p3" descr="Vulcan's Slender Caecilian (Caecilia volcani) in Costa Rica. – Costa Rican  Amphibian Research Center">
                <a:extLst>
                  <a:ext uri="{FF2B5EF4-FFF2-40B4-BE49-F238E27FC236}">
                    <a16:creationId xmlns:a16="http://schemas.microsoft.com/office/drawing/2014/main" id="{4C7DFDA5-DE99-0737-0A21-2754C0DFA99D}"/>
                  </a:ext>
                </a:extLst>
              </p:cNvPr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338059" y="5486400"/>
                <a:ext cx="1309206" cy="8250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" name="Google Shape;145;p3">
              <a:extLst>
                <a:ext uri="{FF2B5EF4-FFF2-40B4-BE49-F238E27FC236}">
                  <a16:creationId xmlns:a16="http://schemas.microsoft.com/office/drawing/2014/main" id="{0490D5D0-054A-5263-50B7-F0C25F6AA8EB}"/>
                </a:ext>
              </a:extLst>
            </p:cNvPr>
            <p:cNvGrpSpPr/>
            <p:nvPr/>
          </p:nvGrpSpPr>
          <p:grpSpPr>
            <a:xfrm>
              <a:off x="8956925" y="3683750"/>
              <a:ext cx="2844879" cy="920572"/>
              <a:chOff x="9078501" y="3861631"/>
              <a:chExt cx="2954226" cy="955955"/>
            </a:xfrm>
          </p:grpSpPr>
          <p:pic>
            <p:nvPicPr>
              <p:cNvPr id="18" name="Google Shape;146;p3" descr="Sloane's Viperfish, Chauliodus sloani Bloch &amp; Schneider, 1801 - The  Australian Museum">
                <a:extLst>
                  <a:ext uri="{FF2B5EF4-FFF2-40B4-BE49-F238E27FC236}">
                    <a16:creationId xmlns:a16="http://schemas.microsoft.com/office/drawing/2014/main" id="{EDDE4EE6-7A7F-7528-E952-FD0A77116146}"/>
                  </a:ext>
                </a:extLst>
              </p:cNvPr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9078501" y="3861631"/>
                <a:ext cx="1445678" cy="9559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147;p3" descr="Killifish Care Sheet">
                <a:extLst>
                  <a:ext uri="{FF2B5EF4-FFF2-40B4-BE49-F238E27FC236}">
                    <a16:creationId xmlns:a16="http://schemas.microsoft.com/office/drawing/2014/main" id="{15DCAB5A-8EA3-FD75-5F24-70453C6AE335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 l="10746" t="14914" r="8710" b="19089"/>
              <a:stretch/>
            </p:blipFill>
            <p:spPr>
              <a:xfrm>
                <a:off x="10670761" y="3939201"/>
                <a:ext cx="1361966" cy="7439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48;p3">
              <a:extLst>
                <a:ext uri="{FF2B5EF4-FFF2-40B4-BE49-F238E27FC236}">
                  <a16:creationId xmlns:a16="http://schemas.microsoft.com/office/drawing/2014/main" id="{536772E4-5F0A-2DC1-293B-08C46541F19E}"/>
                </a:ext>
              </a:extLst>
            </p:cNvPr>
            <p:cNvGrpSpPr/>
            <p:nvPr/>
          </p:nvGrpSpPr>
          <p:grpSpPr>
            <a:xfrm>
              <a:off x="9197016" y="5170227"/>
              <a:ext cx="2449133" cy="985403"/>
              <a:chOff x="9327821" y="5405243"/>
              <a:chExt cx="2543269" cy="1023278"/>
            </a:xfrm>
          </p:grpSpPr>
          <p:pic>
            <p:nvPicPr>
              <p:cNvPr id="16" name="Google Shape;149;p3" descr="Sequoia Trees, Yosemite National Park by Mint Images/ Art Wolfe">
                <a:extLst>
                  <a:ext uri="{FF2B5EF4-FFF2-40B4-BE49-F238E27FC236}">
                    <a16:creationId xmlns:a16="http://schemas.microsoft.com/office/drawing/2014/main" id="{945BB1AB-F78E-2745-D1E7-2A2938389A5E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9327821" y="5465381"/>
                <a:ext cx="1433934" cy="9559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50;p3" descr="Eschscholzia californica - Wikipedia">
                <a:extLst>
                  <a:ext uri="{FF2B5EF4-FFF2-40B4-BE49-F238E27FC236}">
                    <a16:creationId xmlns:a16="http://schemas.microsoft.com/office/drawing/2014/main" id="{E4E8328C-6722-A659-4AF5-C985EF6850BF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11105993" y="5405243"/>
                <a:ext cx="765097" cy="10232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588570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Models of sequence evolution describe how DNA changes?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9019621-6EFF-AD18-D480-DAA2FA5C6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100417"/>
              </p:ext>
            </p:extLst>
          </p:nvPr>
        </p:nvGraphicFramePr>
        <p:xfrm>
          <a:off x="842028" y="1233233"/>
          <a:ext cx="243979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958">
                  <a:extLst>
                    <a:ext uri="{9D8B030D-6E8A-4147-A177-3AD203B41FA5}">
                      <a16:colId xmlns:a16="http://schemas.microsoft.com/office/drawing/2014/main" val="1910916530"/>
                    </a:ext>
                  </a:extLst>
                </a:gridCol>
                <a:gridCol w="487958">
                  <a:extLst>
                    <a:ext uri="{9D8B030D-6E8A-4147-A177-3AD203B41FA5}">
                      <a16:colId xmlns:a16="http://schemas.microsoft.com/office/drawing/2014/main" val="3762407345"/>
                    </a:ext>
                  </a:extLst>
                </a:gridCol>
                <a:gridCol w="487958">
                  <a:extLst>
                    <a:ext uri="{9D8B030D-6E8A-4147-A177-3AD203B41FA5}">
                      <a16:colId xmlns:a16="http://schemas.microsoft.com/office/drawing/2014/main" val="2017172361"/>
                    </a:ext>
                  </a:extLst>
                </a:gridCol>
                <a:gridCol w="487958">
                  <a:extLst>
                    <a:ext uri="{9D8B030D-6E8A-4147-A177-3AD203B41FA5}">
                      <a16:colId xmlns:a16="http://schemas.microsoft.com/office/drawing/2014/main" val="3667137584"/>
                    </a:ext>
                  </a:extLst>
                </a:gridCol>
                <a:gridCol w="487958">
                  <a:extLst>
                    <a:ext uri="{9D8B030D-6E8A-4147-A177-3AD203B41FA5}">
                      <a16:colId xmlns:a16="http://schemas.microsoft.com/office/drawing/2014/main" val="230309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420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α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65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α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4319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α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43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α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61845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409E23D-944B-FC78-B5C8-E551844B8B8B}"/>
              </a:ext>
            </a:extLst>
          </p:cNvPr>
          <p:cNvSpPr txBox="1"/>
          <p:nvPr/>
        </p:nvSpPr>
        <p:spPr>
          <a:xfrm>
            <a:off x="3585576" y="1233233"/>
            <a:ext cx="83559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kern="1200" dirty="0">
                <a:effectLst/>
                <a:latin typeface="+mn-lt"/>
                <a:ea typeface="+mn-ea"/>
                <a:cs typeface="+mn-cs"/>
              </a:rPr>
              <a:t>Kimura’s two-parameter model</a:t>
            </a:r>
          </a:p>
          <a:p>
            <a:r>
              <a:rPr lang="el-GR" sz="1800" b="0" i="0" kern="1200" dirty="0">
                <a:effectLst/>
                <a:latin typeface="+mn-lt"/>
                <a:ea typeface="+mn-ea"/>
                <a:cs typeface="+mn-cs"/>
              </a:rPr>
              <a:t>α</a:t>
            </a:r>
            <a:r>
              <a:rPr lang="en-US" sz="1800" b="0" i="0" kern="1200" dirty="0">
                <a:effectLst/>
                <a:latin typeface="+mn-lt"/>
                <a:ea typeface="+mn-ea"/>
                <a:cs typeface="+mn-cs"/>
              </a:rPr>
              <a:t> represents transitions A&lt;-&gt;G or C&lt;-&gt;T (purine to purine or pyrimidine to pyrimidine)</a:t>
            </a:r>
          </a:p>
          <a:p>
            <a:r>
              <a:rPr lang="el-GR" sz="1800" b="0" i="0" kern="1200" dirty="0">
                <a:effectLst/>
                <a:latin typeface="+mn-lt"/>
                <a:ea typeface="+mn-ea"/>
                <a:cs typeface="+mn-cs"/>
              </a:rPr>
              <a:t>β</a:t>
            </a:r>
            <a:r>
              <a:rPr lang="en-US" sz="1800" b="0" i="0" kern="1200" dirty="0">
                <a:effectLst/>
                <a:latin typeface="+mn-lt"/>
                <a:ea typeface="+mn-ea"/>
                <a:cs typeface="+mn-cs"/>
              </a:rPr>
              <a:t> represents transversions transitions between purines and pyrimidines</a:t>
            </a:r>
            <a:endParaRPr lang="en-US" b="0" dirty="0"/>
          </a:p>
          <a:p>
            <a:endParaRPr lang="en-US" sz="1800" b="1" i="0" kern="1200" dirty="0">
              <a:effectLst/>
              <a:latin typeface="+mn-lt"/>
              <a:ea typeface="+mn-ea"/>
              <a:cs typeface="+mn-cs"/>
            </a:endParaRPr>
          </a:p>
          <a:p>
            <a:endParaRPr lang="en-US" b="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F3217A-2128-5B3A-65E2-3234363C8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987679"/>
              </p:ext>
            </p:extLst>
          </p:nvPr>
        </p:nvGraphicFramePr>
        <p:xfrm>
          <a:off x="842028" y="3928417"/>
          <a:ext cx="243979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958">
                  <a:extLst>
                    <a:ext uri="{9D8B030D-6E8A-4147-A177-3AD203B41FA5}">
                      <a16:colId xmlns:a16="http://schemas.microsoft.com/office/drawing/2014/main" val="1910916530"/>
                    </a:ext>
                  </a:extLst>
                </a:gridCol>
                <a:gridCol w="487958">
                  <a:extLst>
                    <a:ext uri="{9D8B030D-6E8A-4147-A177-3AD203B41FA5}">
                      <a16:colId xmlns:a16="http://schemas.microsoft.com/office/drawing/2014/main" val="3762407345"/>
                    </a:ext>
                  </a:extLst>
                </a:gridCol>
                <a:gridCol w="487958">
                  <a:extLst>
                    <a:ext uri="{9D8B030D-6E8A-4147-A177-3AD203B41FA5}">
                      <a16:colId xmlns:a16="http://schemas.microsoft.com/office/drawing/2014/main" val="2017172361"/>
                    </a:ext>
                  </a:extLst>
                </a:gridCol>
                <a:gridCol w="487958">
                  <a:extLst>
                    <a:ext uri="{9D8B030D-6E8A-4147-A177-3AD203B41FA5}">
                      <a16:colId xmlns:a16="http://schemas.microsoft.com/office/drawing/2014/main" val="3667137584"/>
                    </a:ext>
                  </a:extLst>
                </a:gridCol>
                <a:gridCol w="487958">
                  <a:extLst>
                    <a:ext uri="{9D8B030D-6E8A-4147-A177-3AD203B41FA5}">
                      <a16:colId xmlns:a16="http://schemas.microsoft.com/office/drawing/2014/main" val="230309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420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0" i="0" kern="1200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b="0" baseline="-250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0" i="0" kern="1200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0" i="0" kern="1200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65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0" i="0" kern="1200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0" i="0" kern="1200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0" i="0" kern="1200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4319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0" i="0" kern="1200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0" i="0" kern="1200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0" i="0" kern="1200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43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0" i="0" kern="1200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0" i="0" kern="1200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0" i="0" kern="1200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b="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61845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49FEE6-F9A5-FF5D-C004-A5EF42B486EB}"/>
              </a:ext>
            </a:extLst>
          </p:cNvPr>
          <p:cNvSpPr txBox="1"/>
          <p:nvPr/>
        </p:nvSpPr>
        <p:spPr>
          <a:xfrm>
            <a:off x="3585576" y="3928417"/>
            <a:ext cx="835590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kern="1200" dirty="0">
                <a:effectLst/>
                <a:latin typeface="+mn-lt"/>
                <a:ea typeface="+mn-ea"/>
                <a:cs typeface="+mn-cs"/>
              </a:rPr>
              <a:t>General Time Reversible Model</a:t>
            </a:r>
          </a:p>
          <a:p>
            <a:r>
              <a:rPr lang="en-US" sz="1800" b="0" i="0" kern="1200" dirty="0">
                <a:effectLst/>
                <a:latin typeface="+mn-lt"/>
                <a:ea typeface="+mn-ea"/>
                <a:cs typeface="+mn-cs"/>
              </a:rPr>
              <a:t>Each type of transition has its own rate but </a:t>
            </a:r>
            <a:r>
              <a:rPr lang="en-US" dirty="0"/>
              <a:t>reverse rates equal forward rates</a:t>
            </a:r>
            <a:endParaRPr lang="en-US" b="0" dirty="0"/>
          </a:p>
          <a:p>
            <a:endParaRPr lang="en-US" sz="1800" b="1" i="0" kern="1200" dirty="0">
              <a:effectLst/>
              <a:latin typeface="+mn-lt"/>
              <a:ea typeface="+mn-ea"/>
              <a:cs typeface="+mn-cs"/>
            </a:endParaRP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86964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How do we handle models?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09E23D-944B-FC78-B5C8-E551844B8B8B}"/>
              </a:ext>
            </a:extLst>
          </p:cNvPr>
          <p:cNvSpPr txBox="1"/>
          <p:nvPr/>
        </p:nvSpPr>
        <p:spPr>
          <a:xfrm>
            <a:off x="496011" y="1080833"/>
            <a:ext cx="1151588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i="0" kern="1200" dirty="0">
                <a:effectLst/>
              </a:rPr>
              <a:t>Just use GTR and forget about it.</a:t>
            </a:r>
            <a:r>
              <a:rPr lang="en-US" sz="3200" i="0" kern="1200" baseline="30000" dirty="0">
                <a:effectLst/>
              </a:rPr>
              <a:t>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i="0" kern="1200" dirty="0">
                <a:effectLst/>
              </a:rPr>
              <a:t>Pick the best model (</a:t>
            </a:r>
            <a:r>
              <a:rPr lang="en-US" sz="3200" i="0" kern="1200" dirty="0" err="1">
                <a:effectLst/>
              </a:rPr>
              <a:t>jModel</a:t>
            </a:r>
            <a:r>
              <a:rPr lang="en-US" sz="3200" i="0" kern="1200" dirty="0">
                <a:effectLst/>
              </a:rPr>
              <a:t> Test, Model Test NG, IQ-Tree)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i="0" kern="120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0" dirty="0"/>
              <a:t>Average across models based on probability (</a:t>
            </a:r>
            <a:r>
              <a:rPr lang="en-US" sz="3200" b="0" dirty="0" err="1"/>
              <a:t>MrBayes</a:t>
            </a:r>
            <a:r>
              <a:rPr lang="en-US" sz="3200" b="0" dirty="0"/>
              <a:t>, </a:t>
            </a:r>
            <a:r>
              <a:rPr lang="en-US" sz="3200" b="0" dirty="0" err="1"/>
              <a:t>RevBayes</a:t>
            </a:r>
            <a:r>
              <a:rPr lang="en-US" sz="3200" b="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E7272-67DA-3A71-5063-F675E1B0B6E4}"/>
              </a:ext>
            </a:extLst>
          </p:cNvPr>
          <p:cNvSpPr txBox="1"/>
          <p:nvPr/>
        </p:nvSpPr>
        <p:spPr>
          <a:xfrm>
            <a:off x="5915891" y="609140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* Abadi, S.,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Azouri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Pupko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 and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Mayrose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I., 2019. Model selection may not be a mandatory step for phylogeny reconstruction.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communications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p.934.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318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How do we actually choose among trees and branch lengths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DA050A5-72BE-58B3-3614-828B2159E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749097"/>
              </p:ext>
            </p:extLst>
          </p:nvPr>
        </p:nvGraphicFramePr>
        <p:xfrm>
          <a:off x="391090" y="1371019"/>
          <a:ext cx="11446005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5335">
                  <a:extLst>
                    <a:ext uri="{9D8B030D-6E8A-4147-A177-3AD203B41FA5}">
                      <a16:colId xmlns:a16="http://schemas.microsoft.com/office/drawing/2014/main" val="288042620"/>
                    </a:ext>
                  </a:extLst>
                </a:gridCol>
                <a:gridCol w="3815335">
                  <a:extLst>
                    <a:ext uri="{9D8B030D-6E8A-4147-A177-3AD203B41FA5}">
                      <a16:colId xmlns:a16="http://schemas.microsoft.com/office/drawing/2014/main" val="2925107593"/>
                    </a:ext>
                  </a:extLst>
                </a:gridCol>
                <a:gridCol w="3815335">
                  <a:extLst>
                    <a:ext uri="{9D8B030D-6E8A-4147-A177-3AD203B41FA5}">
                      <a16:colId xmlns:a16="http://schemas.microsoft.com/office/drawing/2014/main" val="806436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Parsimony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Maximum Likelihood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Bayesian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915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Simple and intuitive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Uses an explicit model of evolution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Uses an explicit model of evolution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1558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Fast for moderate datasets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Relatively quick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Incorporates priors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418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Possibly more appropriate for complex morphological characters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Statistically sound and less impacted by long-branch attraction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Allows comparisons of hypotheses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59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Ignores some of our understanding about how sequences evolve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Requires model selection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Natural representations of uncertainty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088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Susceptible to long-branch attraction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Uncertainty is captured mainly by bootstrapping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Computationally intensive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3390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Incorporates priors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488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Requires MCMC diagnosis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129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15120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5912D96-3267-EA23-D368-EDDF2D1A9861}"/>
              </a:ext>
            </a:extLst>
          </p:cNvPr>
          <p:cNvSpPr/>
          <p:nvPr/>
        </p:nvSpPr>
        <p:spPr>
          <a:xfrm>
            <a:off x="479686" y="1783830"/>
            <a:ext cx="3657600" cy="3612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A6796-95F1-4894-9A85-4DDF1194DC31}"/>
              </a:ext>
            </a:extLst>
          </p:cNvPr>
          <p:cNvSpPr/>
          <p:nvPr/>
        </p:nvSpPr>
        <p:spPr>
          <a:xfrm>
            <a:off x="8099686" y="1776334"/>
            <a:ext cx="3657600" cy="3612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BC7D0D-2B59-7063-71BE-62289D53B6FB}"/>
              </a:ext>
            </a:extLst>
          </p:cNvPr>
          <p:cNvSpPr/>
          <p:nvPr/>
        </p:nvSpPr>
        <p:spPr>
          <a:xfrm>
            <a:off x="4289686" y="1783829"/>
            <a:ext cx="3657600" cy="3612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7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Maximum likelihood algorithm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65E448B-037E-22E4-F46D-7117D5D0A06A}"/>
              </a:ext>
            </a:extLst>
          </p:cNvPr>
          <p:cNvGrpSpPr/>
          <p:nvPr/>
        </p:nvGrpSpPr>
        <p:grpSpPr>
          <a:xfrm>
            <a:off x="245838" y="792287"/>
            <a:ext cx="3559051" cy="830997"/>
            <a:chOff x="245838" y="792287"/>
            <a:chExt cx="3559051" cy="83099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529A0F1-3167-37E5-8CB6-C0AB4D58C631}"/>
                    </a:ext>
                  </a:extLst>
                </p:cNvPr>
                <p:cNvSpPr txBox="1"/>
                <p:nvPr/>
              </p:nvSpPr>
              <p:spPr>
                <a:xfrm>
                  <a:off x="245838" y="792287"/>
                  <a:ext cx="3559051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5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5400" b="1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</m:e>
                          <m:e>
                            <m:r>
                              <a:rPr lang="en-US" sz="5400" b="1" i="1" smtClean="0">
                                <a:latin typeface="Cambria Math" panose="02040503050406030204" pitchFamily="18" charset="0"/>
                              </a:rPr>
                              <m:t>          </m:t>
                            </m:r>
                          </m:e>
                        </m:d>
                      </m:oMath>
                    </m:oMathPara>
                  </a14:m>
                  <a:endParaRPr lang="en-US" sz="5400" b="1" dirty="0"/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529A0F1-3167-37E5-8CB6-C0AB4D58C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838" y="792287"/>
                  <a:ext cx="3559051" cy="830997"/>
                </a:xfrm>
                <a:prstGeom prst="rect">
                  <a:avLst/>
                </a:prstGeom>
                <a:blipFill>
                  <a:blip r:embed="rId2"/>
                  <a:stretch>
                    <a:fillRect l="-3915" t="-7576" b="-378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DEBA77A-DCD1-1C81-73DC-FCCA63D42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9817" y="969818"/>
              <a:ext cx="492509" cy="47593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2B58FD8-BC6C-D02C-ADD6-2B9383958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2514" y="969818"/>
              <a:ext cx="579327" cy="47593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B1431D7-ADAC-BC2D-971D-531ED029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17" y="937761"/>
              <a:ext cx="706917" cy="54004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DEFA12D-4F6F-9886-A552-A16F434073DF}"/>
              </a:ext>
            </a:extLst>
          </p:cNvPr>
          <p:cNvSpPr txBox="1"/>
          <p:nvPr/>
        </p:nvSpPr>
        <p:spPr>
          <a:xfrm>
            <a:off x="690446" y="2293495"/>
            <a:ext cx="81040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dirty="0"/>
              <a:t>Pick a random starting value for all parameters</a:t>
            </a:r>
          </a:p>
          <a:p>
            <a:pPr marL="342900" indent="-342900">
              <a:buAutoNum type="arabicParenR"/>
            </a:pPr>
            <a:r>
              <a:rPr lang="en-US" sz="2400" dirty="0"/>
              <a:t>Calculate the likelihood above</a:t>
            </a:r>
          </a:p>
          <a:p>
            <a:pPr marL="342900" indent="-342900">
              <a:buAutoNum type="arabicParenR"/>
            </a:pPr>
            <a:r>
              <a:rPr lang="en-US" sz="2400" dirty="0"/>
              <a:t>Make a small change to one of the parameters</a:t>
            </a:r>
          </a:p>
          <a:p>
            <a:pPr marL="342900" indent="-342900">
              <a:buAutoNum type="arabicParenR"/>
            </a:pPr>
            <a:r>
              <a:rPr lang="en-US" sz="2400" dirty="0"/>
              <a:t>Keep that change if the likelihood of the alignment improved</a:t>
            </a:r>
          </a:p>
          <a:p>
            <a:pPr marL="342900" indent="-342900">
              <a:buAutoNum type="arabicParenR"/>
            </a:pPr>
            <a:r>
              <a:rPr lang="en-US" sz="2400" dirty="0"/>
              <a:t>Repeat until you get no further improvement in likelihood</a:t>
            </a:r>
          </a:p>
        </p:txBody>
      </p:sp>
    </p:spTree>
    <p:extLst>
      <p:ext uri="{BB962C8B-B14F-4D97-AF65-F5344CB8AC3E}">
        <p14:creationId xmlns:p14="http://schemas.microsoft.com/office/powerpoint/2010/main" val="373807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Maximum likelihood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65E448B-037E-22E4-F46D-7117D5D0A06A}"/>
              </a:ext>
            </a:extLst>
          </p:cNvPr>
          <p:cNvGrpSpPr/>
          <p:nvPr/>
        </p:nvGrpSpPr>
        <p:grpSpPr>
          <a:xfrm>
            <a:off x="245838" y="792287"/>
            <a:ext cx="3559051" cy="830997"/>
            <a:chOff x="245838" y="792287"/>
            <a:chExt cx="3559051" cy="83099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529A0F1-3167-37E5-8CB6-C0AB4D58C631}"/>
                    </a:ext>
                  </a:extLst>
                </p:cNvPr>
                <p:cNvSpPr txBox="1"/>
                <p:nvPr/>
              </p:nvSpPr>
              <p:spPr>
                <a:xfrm>
                  <a:off x="245838" y="792287"/>
                  <a:ext cx="3559051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5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5400" b="1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</m:e>
                          <m:e>
                            <m:r>
                              <a:rPr lang="en-US" sz="5400" b="1" i="1" smtClean="0">
                                <a:latin typeface="Cambria Math" panose="02040503050406030204" pitchFamily="18" charset="0"/>
                              </a:rPr>
                              <m:t>          </m:t>
                            </m:r>
                          </m:e>
                        </m:d>
                      </m:oMath>
                    </m:oMathPara>
                  </a14:m>
                  <a:endParaRPr lang="en-US" sz="5400" b="1" dirty="0"/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529A0F1-3167-37E5-8CB6-C0AB4D58C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838" y="792287"/>
                  <a:ext cx="3559051" cy="830997"/>
                </a:xfrm>
                <a:prstGeom prst="rect">
                  <a:avLst/>
                </a:prstGeom>
                <a:blipFill>
                  <a:blip r:embed="rId2"/>
                  <a:stretch>
                    <a:fillRect l="-3915" t="-7576" b="-378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DEBA77A-DCD1-1C81-73DC-FCCA63D42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9817" y="969818"/>
              <a:ext cx="492509" cy="47593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2B58FD8-BC6C-D02C-ADD6-2B9383958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2514" y="969818"/>
              <a:ext cx="579327" cy="47593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B1431D7-ADAC-BC2D-971D-531ED029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8517" y="937761"/>
              <a:ext cx="706917" cy="540048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D46280D6-07EA-DAA1-84D2-B7C51B74A4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2865" y="792287"/>
            <a:ext cx="5773789" cy="593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Maximum likelihood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29A0F1-3167-37E5-8CB6-C0AB4D58C631}"/>
                  </a:ext>
                </a:extLst>
              </p:cNvPr>
              <p:cNvSpPr txBox="1"/>
              <p:nvPr/>
            </p:nvSpPr>
            <p:spPr>
              <a:xfrm>
                <a:off x="245838" y="792287"/>
                <a:ext cx="355905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5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</m:e>
                        <m:e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</m:oMath>
                  </m:oMathPara>
                </a14:m>
                <a:endParaRPr lang="en-US" sz="54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29A0F1-3167-37E5-8CB6-C0AB4D58C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38" y="792287"/>
                <a:ext cx="3559051" cy="830997"/>
              </a:xfrm>
              <a:prstGeom prst="rect">
                <a:avLst/>
              </a:prstGeom>
              <a:blipFill>
                <a:blip r:embed="rId2"/>
                <a:stretch>
                  <a:fillRect l="-3915" t="-7576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DDEBA77A-DCD1-1C81-73DC-FCCA63D42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817" y="969818"/>
            <a:ext cx="492509" cy="4759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B58FD8-BC6C-D02C-ADD6-2B9383958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514" y="969818"/>
            <a:ext cx="579327" cy="4759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1431D7-ADAC-BC2D-971D-531ED0295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517" y="937761"/>
            <a:ext cx="706917" cy="5400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46280D6-07EA-DAA1-84D2-B7C51B74A4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2865" y="792287"/>
            <a:ext cx="5773789" cy="593506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452AE70-0D1C-1E5C-4498-C2AEDC912CBD}"/>
              </a:ext>
            </a:extLst>
          </p:cNvPr>
          <p:cNvSpPr/>
          <p:nvPr/>
        </p:nvSpPr>
        <p:spPr>
          <a:xfrm>
            <a:off x="7208874" y="5560828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4C4AB68-18A8-407A-D350-1A8286E11A51}"/>
              </a:ext>
            </a:extLst>
          </p:cNvPr>
          <p:cNvSpPr/>
          <p:nvPr/>
        </p:nvSpPr>
        <p:spPr>
          <a:xfrm>
            <a:off x="7113181" y="5313533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465837-990F-4DE2-3A79-1D6768F81323}"/>
              </a:ext>
            </a:extLst>
          </p:cNvPr>
          <p:cNvSpPr/>
          <p:nvPr/>
        </p:nvSpPr>
        <p:spPr>
          <a:xfrm>
            <a:off x="7065334" y="5066238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0573DF-0E12-3A7F-F02E-87D38F838674}"/>
              </a:ext>
            </a:extLst>
          </p:cNvPr>
          <p:cNvSpPr/>
          <p:nvPr/>
        </p:nvSpPr>
        <p:spPr>
          <a:xfrm>
            <a:off x="7017487" y="4810879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FB115E-BE10-9D64-93CC-1883F8F305C4}"/>
              </a:ext>
            </a:extLst>
          </p:cNvPr>
          <p:cNvSpPr/>
          <p:nvPr/>
        </p:nvSpPr>
        <p:spPr>
          <a:xfrm>
            <a:off x="6879759" y="4650635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C57EE9-0CBE-1CC4-A861-D9152B45794D}"/>
              </a:ext>
            </a:extLst>
          </p:cNvPr>
          <p:cNvSpPr/>
          <p:nvPr/>
        </p:nvSpPr>
        <p:spPr>
          <a:xfrm>
            <a:off x="6784066" y="4486561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863C53-9372-AB8D-F236-DCF2616DFBB6}"/>
              </a:ext>
            </a:extLst>
          </p:cNvPr>
          <p:cNvSpPr/>
          <p:nvPr/>
        </p:nvSpPr>
        <p:spPr>
          <a:xfrm>
            <a:off x="6688373" y="4239266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1DF0DD-F8E3-1B2F-B1D4-B1564B227C0D}"/>
              </a:ext>
            </a:extLst>
          </p:cNvPr>
          <p:cNvSpPr/>
          <p:nvPr/>
        </p:nvSpPr>
        <p:spPr>
          <a:xfrm>
            <a:off x="6628667" y="3983907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A71362-8939-4AD2-0518-E19755D289C1}"/>
              </a:ext>
            </a:extLst>
          </p:cNvPr>
          <p:cNvSpPr/>
          <p:nvPr/>
        </p:nvSpPr>
        <p:spPr>
          <a:xfrm>
            <a:off x="6676513" y="3784458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A32CC2-9791-D4B8-A10B-08F89F77290B}"/>
              </a:ext>
            </a:extLst>
          </p:cNvPr>
          <p:cNvSpPr/>
          <p:nvPr/>
        </p:nvSpPr>
        <p:spPr>
          <a:xfrm>
            <a:off x="6689961" y="3557054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23B9792-1EE2-2018-166C-12B60BB29B45}"/>
              </a:ext>
            </a:extLst>
          </p:cNvPr>
          <p:cNvSpPr/>
          <p:nvPr/>
        </p:nvSpPr>
        <p:spPr>
          <a:xfrm>
            <a:off x="6640526" y="3349542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BC9AAEE-963A-936A-790E-47C35CF79851}"/>
              </a:ext>
            </a:extLst>
          </p:cNvPr>
          <p:cNvSpPr/>
          <p:nvPr/>
        </p:nvSpPr>
        <p:spPr>
          <a:xfrm>
            <a:off x="6688372" y="3150400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2EF40AD-0CC4-C2AE-8ED0-12C57A023CCC}"/>
              </a:ext>
            </a:extLst>
          </p:cNvPr>
          <p:cNvSpPr/>
          <p:nvPr/>
        </p:nvSpPr>
        <p:spPr>
          <a:xfrm>
            <a:off x="6712500" y="2932942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09565E-147C-FCAD-1FEF-EFE930058A17}"/>
              </a:ext>
            </a:extLst>
          </p:cNvPr>
          <p:cNvSpPr/>
          <p:nvPr/>
        </p:nvSpPr>
        <p:spPr>
          <a:xfrm>
            <a:off x="6760346" y="2803793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3C77568-7968-3BE1-8626-8E6D694ECB4D}"/>
              </a:ext>
            </a:extLst>
          </p:cNvPr>
          <p:cNvSpPr/>
          <p:nvPr/>
        </p:nvSpPr>
        <p:spPr>
          <a:xfrm>
            <a:off x="6814706" y="2687565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8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What is Bayesian Statistics?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8194" name="Picture 2" descr="Frequentists vs. Bayesians">
            <a:extLst>
              <a:ext uri="{FF2B5EF4-FFF2-40B4-BE49-F238E27FC236}">
                <a16:creationId xmlns:a16="http://schemas.microsoft.com/office/drawing/2014/main" id="{F12C3CB1-B0E9-F144-D22C-9852539251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19"/>
          <a:stretch/>
        </p:blipFill>
        <p:spPr bwMode="auto">
          <a:xfrm>
            <a:off x="0" y="1364104"/>
            <a:ext cx="5284279" cy="464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Frequentists vs. Bayesians">
            <a:extLst>
              <a:ext uri="{FF2B5EF4-FFF2-40B4-BE49-F238E27FC236}">
                <a16:creationId xmlns:a16="http://schemas.microsoft.com/office/drawing/2014/main" id="{C2CA90BC-DD74-A043-5623-2C9560DB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44"/>
          <a:stretch/>
        </p:blipFill>
        <p:spPr bwMode="auto">
          <a:xfrm>
            <a:off x="4566841" y="1588957"/>
            <a:ext cx="7011628" cy="442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034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Bayes’ Theorem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403ACB-904E-405D-FEC8-175CEEF9BDB6}"/>
              </a:ext>
            </a:extLst>
          </p:cNvPr>
          <p:cNvGrpSpPr/>
          <p:nvPr/>
        </p:nvGrpSpPr>
        <p:grpSpPr>
          <a:xfrm>
            <a:off x="1082969" y="985844"/>
            <a:ext cx="10026061" cy="1858303"/>
            <a:chOff x="1029946" y="909168"/>
            <a:chExt cx="10026061" cy="185830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529A0F1-3167-37E5-8CB6-C0AB4D58C631}"/>
                    </a:ext>
                  </a:extLst>
                </p:cNvPr>
                <p:cNvSpPr txBox="1"/>
                <p:nvPr/>
              </p:nvSpPr>
              <p:spPr>
                <a:xfrm>
                  <a:off x="4924136" y="909168"/>
                  <a:ext cx="6131871" cy="16619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54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5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</m:e>
                        <m:e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</m:oMath>
                  </a14:m>
                  <a:r>
                    <a:rPr lang="en-US" sz="5400" b="1" dirty="0"/>
                    <a:t> </a:t>
                  </a:r>
                  <a14:m>
                    <m:oMath xmlns:m="http://schemas.openxmlformats.org/officeDocument/2006/math">
                      <m:r>
                        <a:rPr lang="en-US" sz="54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5400" b="1" i="1" smtClean="0">
                          <a:latin typeface="Cambria Math" panose="02040503050406030204" pitchFamily="18" charset="0"/>
                        </a:rPr>
                        <m:t>(          )</m:t>
                      </m:r>
                    </m:oMath>
                  </a14:m>
                  <a:endParaRPr lang="en-US" sz="5400" b="1" dirty="0"/>
                </a:p>
                <a:p>
                  <a:endParaRPr lang="en-US" sz="5400" b="1" dirty="0"/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529A0F1-3167-37E5-8CB6-C0AB4D58C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4136" y="909168"/>
                  <a:ext cx="6131871" cy="1661993"/>
                </a:xfrm>
                <a:prstGeom prst="rect">
                  <a:avLst/>
                </a:prstGeom>
                <a:blipFill>
                  <a:blip r:embed="rId2"/>
                  <a:stretch>
                    <a:fillRect l="-3719" t="-3788" r="-43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DEBA77A-DCD1-1C81-73DC-FCCA63D42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8115" y="1086699"/>
              <a:ext cx="492509" cy="47593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2B58FD8-BC6C-D02C-ADD6-2B9383958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3828" y="1086699"/>
              <a:ext cx="579327" cy="47593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B1431D7-ADAC-BC2D-971D-531ED0295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6815" y="1054642"/>
              <a:ext cx="706917" cy="5400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0556A59-FB3B-C176-5B59-C37367CFD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77048" y="1118756"/>
              <a:ext cx="492509" cy="47593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42190EE-6BC6-B1F2-DAA9-A617F9969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92234" y="1086699"/>
              <a:ext cx="706917" cy="540048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C018640-639C-5C90-044A-69CAFFEE19F5}"/>
                </a:ext>
              </a:extLst>
            </p:cNvPr>
            <p:cNvCxnSpPr>
              <a:cxnSpLocks/>
              <a:stCxn id="2" idx="1"/>
              <a:endCxn id="2" idx="3"/>
            </p:cNvCxnSpPr>
            <p:nvPr/>
          </p:nvCxnSpPr>
          <p:spPr>
            <a:xfrm>
              <a:off x="4924136" y="1740165"/>
              <a:ext cx="613187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E876D68-98E3-8479-D860-B3EEB9784F3C}"/>
                    </a:ext>
                  </a:extLst>
                </p:cNvPr>
                <p:cNvSpPr txBox="1"/>
                <p:nvPr/>
              </p:nvSpPr>
              <p:spPr>
                <a:xfrm>
                  <a:off x="6705600" y="1844141"/>
                  <a:ext cx="2396836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5400" b="1" i="1" smtClean="0">
                            <a:latin typeface="Cambria Math" panose="02040503050406030204" pitchFamily="18" charset="0"/>
                          </a:rPr>
                          <m:t>(    ) </m:t>
                        </m:r>
                      </m:oMath>
                    </m:oMathPara>
                  </a14:m>
                  <a:endParaRPr lang="en-US" sz="54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E876D68-98E3-8479-D860-B3EEB9784F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1844141"/>
                  <a:ext cx="2396836" cy="923330"/>
                </a:xfrm>
                <a:prstGeom prst="rect">
                  <a:avLst/>
                </a:prstGeom>
                <a:blipFill>
                  <a:blip r:embed="rId6"/>
                  <a:stretch>
                    <a:fillRect t="-1351" r="-2116" b="-283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587F490-711B-35E2-D86E-EC5D6E164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8154" y="2105650"/>
              <a:ext cx="579327" cy="47593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E610F15-541B-1BBF-1AE0-CEAA2C8D56C0}"/>
                    </a:ext>
                  </a:extLst>
                </p:cNvPr>
                <p:cNvSpPr txBox="1"/>
                <p:nvPr/>
              </p:nvSpPr>
              <p:spPr>
                <a:xfrm>
                  <a:off x="1029946" y="1278500"/>
                  <a:ext cx="3894190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5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5400" b="1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</m:d>
                        <m:r>
                          <a:rPr lang="en-US" sz="5400" b="1" i="1" smtClean="0">
                            <a:latin typeface="Cambria Math" panose="02040503050406030204" pitchFamily="18" charset="0"/>
                          </a:rPr>
                          <m:t>= </m:t>
                        </m:r>
                      </m:oMath>
                    </m:oMathPara>
                  </a14:m>
                  <a:endParaRPr lang="en-US" sz="5400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E610F15-541B-1BBF-1AE0-CEAA2C8D5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946" y="1278500"/>
                  <a:ext cx="3894190" cy="923330"/>
                </a:xfrm>
                <a:prstGeom prst="rect">
                  <a:avLst/>
                </a:prstGeom>
                <a:blipFill>
                  <a:blip r:embed="rId7"/>
                  <a:stretch>
                    <a:fillRect l="-1629" t="-1351" r="-4560" b="-283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B6C6355-8B93-F3EA-DE2D-61E5E6437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2109" y="1586801"/>
              <a:ext cx="492509" cy="47593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FC4169E-6A0C-6C7B-A3CC-1C8D7B764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9865" y="1522687"/>
              <a:ext cx="706917" cy="540048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19C7F4-65A7-0A6F-5522-89DF8F604093}"/>
              </a:ext>
            </a:extLst>
          </p:cNvPr>
          <p:cNvGrpSpPr/>
          <p:nvPr/>
        </p:nvGrpSpPr>
        <p:grpSpPr>
          <a:xfrm>
            <a:off x="0" y="2658260"/>
            <a:ext cx="6877392" cy="1175476"/>
            <a:chOff x="0" y="2658260"/>
            <a:chExt cx="6877392" cy="1175476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757BEA1-1910-62D4-67BC-7630A684C2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3378" y="2658260"/>
              <a:ext cx="1444014" cy="75997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11DDD85-6363-38DB-70E8-3674A96183A0}"/>
                </a:ext>
              </a:extLst>
            </p:cNvPr>
            <p:cNvSpPr txBox="1"/>
            <p:nvPr/>
          </p:nvSpPr>
          <p:spPr>
            <a:xfrm>
              <a:off x="0" y="3002739"/>
              <a:ext cx="56975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Impractical to calculate for non-trivial problems but can be avoided via MCMC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9494E4D-EB94-D384-42DE-B7FBACD39D74}"/>
              </a:ext>
            </a:extLst>
          </p:cNvPr>
          <p:cNvSpPr txBox="1"/>
          <p:nvPr/>
        </p:nvSpPr>
        <p:spPr>
          <a:xfrm>
            <a:off x="0" y="5549116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Reverend Thomas Bayes (1701–1761) was an English statistician, philosopher, and Presbyterian minister best known for Bayes' Theorem, which provides a mathematical framework for updating probabilities based on new evidence. His posthumously published work laid the foundation for Bayesian inference, a cornerstone of modern statistics, machine learning, and phylogenetics.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34D239-A282-FFA4-7B50-F68F709C7F1D}"/>
              </a:ext>
            </a:extLst>
          </p:cNvPr>
          <p:cNvGrpSpPr/>
          <p:nvPr/>
        </p:nvGrpSpPr>
        <p:grpSpPr>
          <a:xfrm>
            <a:off x="8036754" y="1913011"/>
            <a:ext cx="4291887" cy="2126049"/>
            <a:chOff x="8036754" y="1913011"/>
            <a:chExt cx="4291887" cy="212604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5B357BD-97C8-8ED4-5010-2EC68BB3E6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93985" y="1913011"/>
              <a:ext cx="162883" cy="150522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D28BF0-9C7E-8B75-B39E-F35DB66D3B6A}"/>
                </a:ext>
              </a:extLst>
            </p:cNvPr>
            <p:cNvSpPr txBox="1"/>
            <p:nvPr/>
          </p:nvSpPr>
          <p:spPr>
            <a:xfrm>
              <a:off x="8036754" y="3577395"/>
              <a:ext cx="4291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These are the priors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205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MCMC algorithm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16652-BDC1-0CFB-5D80-28ECF540AC81}"/>
              </a:ext>
            </a:extLst>
          </p:cNvPr>
          <p:cNvSpPr txBox="1"/>
          <p:nvPr/>
        </p:nvSpPr>
        <p:spPr>
          <a:xfrm>
            <a:off x="775855" y="1288473"/>
            <a:ext cx="53600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Pick starting values</a:t>
            </a:r>
          </a:p>
          <a:p>
            <a:pPr marL="342900" indent="-342900">
              <a:buAutoNum type="arabicParenR"/>
            </a:pPr>
            <a:r>
              <a:rPr lang="en-US" dirty="0"/>
              <a:t>Calculate the probability</a:t>
            </a:r>
          </a:p>
          <a:p>
            <a:pPr marL="342900" indent="-342900">
              <a:buAutoNum type="arabicParenR"/>
            </a:pPr>
            <a:r>
              <a:rPr lang="en-US" dirty="0"/>
              <a:t>Make a small change to one parameter</a:t>
            </a:r>
          </a:p>
          <a:p>
            <a:pPr marL="342900" indent="-342900">
              <a:buAutoNum type="arabicParenR"/>
            </a:pPr>
            <a:r>
              <a:rPr lang="en-US" dirty="0"/>
              <a:t>Calculate the new probability</a:t>
            </a:r>
          </a:p>
          <a:p>
            <a:pPr marL="342900" indent="-342900">
              <a:buAutoNum type="arabicParenR"/>
            </a:pPr>
            <a:r>
              <a:rPr lang="en-US" dirty="0"/>
              <a:t>Accept the changed parameter with this probability</a:t>
            </a:r>
          </a:p>
          <a:p>
            <a:pPr marL="342900" indent="-342900">
              <a:buAutoNum type="arabicParenR"/>
            </a:pPr>
            <a:r>
              <a:rPr lang="en-US" dirty="0"/>
              <a:t>Return to step 3</a:t>
            </a:r>
          </a:p>
          <a:p>
            <a:pPr marL="342900" indent="-342900">
              <a:buAutoNum type="arabicParenR"/>
            </a:pPr>
            <a:endParaRPr lang="en-US" dirty="0"/>
          </a:p>
          <a:p>
            <a:r>
              <a:rPr lang="en-US" dirty="0"/>
              <a:t>Repeat steps 3-6 1,000,0000s of times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5B9DEA-893B-9362-EFFA-1FF15F8C3A9D}"/>
              </a:ext>
            </a:extLst>
          </p:cNvPr>
          <p:cNvGrpSpPr/>
          <p:nvPr/>
        </p:nvGrpSpPr>
        <p:grpSpPr>
          <a:xfrm>
            <a:off x="6096000" y="1103807"/>
            <a:ext cx="4925804" cy="1846660"/>
            <a:chOff x="6096000" y="1103807"/>
            <a:chExt cx="4925804" cy="18466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C2ECF7E-54CE-026A-689B-30A7C13E2349}"/>
                </a:ext>
              </a:extLst>
            </p:cNvPr>
            <p:cNvGrpSpPr/>
            <p:nvPr/>
          </p:nvGrpSpPr>
          <p:grpSpPr>
            <a:xfrm>
              <a:off x="6888019" y="1103807"/>
              <a:ext cx="3894190" cy="923330"/>
              <a:chOff x="708892" y="2869180"/>
              <a:chExt cx="3894190" cy="92333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E610F15-541B-1BBF-1AE0-CEAA2C8D56C0}"/>
                      </a:ext>
                    </a:extLst>
                  </p:cNvPr>
                  <p:cNvSpPr txBox="1"/>
                  <p:nvPr/>
                </p:nvSpPr>
                <p:spPr>
                  <a:xfrm>
                    <a:off x="708892" y="2869180"/>
                    <a:ext cx="3894190" cy="92333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5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5400" b="1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d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5400" dirty="0"/>
                  </a:p>
                </p:txBody>
              </p:sp>
            </mc:Choice>
            <mc:Fallback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1E610F15-541B-1BBF-1AE0-CEAA2C8D56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892" y="2869180"/>
                    <a:ext cx="3894190" cy="92333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1351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EB6C6355-8B93-F3EA-DE2D-61E5E6437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5132" y="3177481"/>
                <a:ext cx="492509" cy="475934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FC4169E-6A0C-6C7B-A3CC-1C8D7B764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2888" y="3113367"/>
                <a:ext cx="706917" cy="540048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C05F283-90C9-61F6-3315-2626F8FACC7E}"/>
                </a:ext>
              </a:extLst>
            </p:cNvPr>
            <p:cNvGrpSpPr/>
            <p:nvPr/>
          </p:nvGrpSpPr>
          <p:grpSpPr>
            <a:xfrm>
              <a:off x="6888019" y="2027137"/>
              <a:ext cx="3894190" cy="923330"/>
              <a:chOff x="708892" y="2869180"/>
              <a:chExt cx="3894190" cy="92333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0D5E65C-AF57-4E24-D3AF-FD38F4ACC251}"/>
                      </a:ext>
                    </a:extLst>
                  </p:cNvPr>
                  <p:cNvSpPr txBox="1"/>
                  <p:nvPr/>
                </p:nvSpPr>
                <p:spPr>
                  <a:xfrm>
                    <a:off x="708892" y="2869180"/>
                    <a:ext cx="3894190" cy="92333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5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5400" b="1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d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5400" dirty="0"/>
                  </a:p>
                </p:txBody>
              </p:sp>
            </mc:Choice>
            <mc:Fallback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0D5E65C-AF57-4E24-D3AF-FD38F4ACC2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892" y="2869180"/>
                    <a:ext cx="3894190" cy="92333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351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C8F124C-263A-A584-EC47-27E9B368B8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5132" y="3177481"/>
                <a:ext cx="492509" cy="475934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0EAA9FE-952B-5578-ED67-12E232A208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2888" y="3113367"/>
                <a:ext cx="706917" cy="540048"/>
              </a:xfrm>
              <a:prstGeom prst="rect">
                <a:avLst/>
              </a:prstGeom>
            </p:spPr>
          </p:pic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6C81628-7379-0899-CE94-ABA907D2E821}"/>
                </a:ext>
              </a:extLst>
            </p:cNvPr>
            <p:cNvCxnSpPr/>
            <p:nvPr/>
          </p:nvCxnSpPr>
          <p:spPr>
            <a:xfrm>
              <a:off x="7245927" y="2054847"/>
              <a:ext cx="325581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FD3A3D-60C0-471B-6A4E-13E29A0905C2}"/>
                </a:ext>
              </a:extLst>
            </p:cNvPr>
            <p:cNvSpPr txBox="1"/>
            <p:nvPr/>
          </p:nvSpPr>
          <p:spPr>
            <a:xfrm>
              <a:off x="10021136" y="1641145"/>
              <a:ext cx="8736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current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B29EDC-98DB-610F-AA2F-1988A8F79764}"/>
                </a:ext>
              </a:extLst>
            </p:cNvPr>
            <p:cNvSpPr txBox="1"/>
            <p:nvPr/>
          </p:nvSpPr>
          <p:spPr>
            <a:xfrm>
              <a:off x="10033392" y="2581135"/>
              <a:ext cx="988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previous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1823BA4-C1FB-A822-DED1-7C413356969E}"/>
                </a:ext>
              </a:extLst>
            </p:cNvPr>
            <p:cNvCxnSpPr/>
            <p:nvPr/>
          </p:nvCxnSpPr>
          <p:spPr>
            <a:xfrm flipV="1">
              <a:off x="6096000" y="2054847"/>
              <a:ext cx="969818" cy="5262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103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MCMC Run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46280D6-07EA-DAA1-84D2-B7C51B74A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865" y="792287"/>
            <a:ext cx="5773789" cy="593506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452AE70-0D1C-1E5C-4498-C2AEDC912CBD}"/>
              </a:ext>
            </a:extLst>
          </p:cNvPr>
          <p:cNvSpPr/>
          <p:nvPr/>
        </p:nvSpPr>
        <p:spPr>
          <a:xfrm>
            <a:off x="7208874" y="5560828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4C4AB68-18A8-407A-D350-1A8286E11A51}"/>
              </a:ext>
            </a:extLst>
          </p:cNvPr>
          <p:cNvSpPr/>
          <p:nvPr/>
        </p:nvSpPr>
        <p:spPr>
          <a:xfrm>
            <a:off x="7113181" y="5313533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465837-990F-4DE2-3A79-1D6768F81323}"/>
              </a:ext>
            </a:extLst>
          </p:cNvPr>
          <p:cNvSpPr/>
          <p:nvPr/>
        </p:nvSpPr>
        <p:spPr>
          <a:xfrm>
            <a:off x="7065334" y="5066238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0573DF-0E12-3A7F-F02E-87D38F838674}"/>
              </a:ext>
            </a:extLst>
          </p:cNvPr>
          <p:cNvSpPr/>
          <p:nvPr/>
        </p:nvSpPr>
        <p:spPr>
          <a:xfrm>
            <a:off x="7017487" y="4810879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FB115E-BE10-9D64-93CC-1883F8F305C4}"/>
              </a:ext>
            </a:extLst>
          </p:cNvPr>
          <p:cNvSpPr/>
          <p:nvPr/>
        </p:nvSpPr>
        <p:spPr>
          <a:xfrm>
            <a:off x="6856039" y="4842523"/>
            <a:ext cx="95693" cy="95693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C57EE9-0CBE-1CC4-A861-D9152B45794D}"/>
              </a:ext>
            </a:extLst>
          </p:cNvPr>
          <p:cNvSpPr/>
          <p:nvPr/>
        </p:nvSpPr>
        <p:spPr>
          <a:xfrm>
            <a:off x="6882362" y="4626936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863C53-9372-AB8D-F236-DCF2616DFBB6}"/>
              </a:ext>
            </a:extLst>
          </p:cNvPr>
          <p:cNvSpPr/>
          <p:nvPr/>
        </p:nvSpPr>
        <p:spPr>
          <a:xfrm>
            <a:off x="6772206" y="4489078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1DF0DD-F8E3-1B2F-B1D4-B1564B227C0D}"/>
              </a:ext>
            </a:extLst>
          </p:cNvPr>
          <p:cNvSpPr/>
          <p:nvPr/>
        </p:nvSpPr>
        <p:spPr>
          <a:xfrm>
            <a:off x="6580820" y="4536924"/>
            <a:ext cx="95693" cy="95693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A71362-8939-4AD2-0518-E19755D289C1}"/>
              </a:ext>
            </a:extLst>
          </p:cNvPr>
          <p:cNvSpPr/>
          <p:nvPr/>
        </p:nvSpPr>
        <p:spPr>
          <a:xfrm>
            <a:off x="6455449" y="4393385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A32CC2-9791-D4B8-A10B-08F89F77290B}"/>
              </a:ext>
            </a:extLst>
          </p:cNvPr>
          <p:cNvSpPr/>
          <p:nvPr/>
        </p:nvSpPr>
        <p:spPr>
          <a:xfrm>
            <a:off x="6616807" y="4329412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23B9792-1EE2-2018-166C-12B60BB29B45}"/>
              </a:ext>
            </a:extLst>
          </p:cNvPr>
          <p:cNvSpPr/>
          <p:nvPr/>
        </p:nvSpPr>
        <p:spPr>
          <a:xfrm>
            <a:off x="6808192" y="4281565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BC9AAEE-963A-936A-790E-47C35CF79851}"/>
              </a:ext>
            </a:extLst>
          </p:cNvPr>
          <p:cNvSpPr/>
          <p:nvPr/>
        </p:nvSpPr>
        <p:spPr>
          <a:xfrm>
            <a:off x="7025341" y="4325582"/>
            <a:ext cx="95693" cy="95693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2EF40AD-0CC4-C2AE-8ED0-12C57A023CCC}"/>
              </a:ext>
            </a:extLst>
          </p:cNvPr>
          <p:cNvSpPr/>
          <p:nvPr/>
        </p:nvSpPr>
        <p:spPr>
          <a:xfrm>
            <a:off x="7017104" y="4097897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09565E-147C-FCAD-1FEF-EFE930058A17}"/>
              </a:ext>
            </a:extLst>
          </p:cNvPr>
          <p:cNvSpPr/>
          <p:nvPr/>
        </p:nvSpPr>
        <p:spPr>
          <a:xfrm>
            <a:off x="6930208" y="3825482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3C77568-7968-3BE1-8626-8E6D694ECB4D}"/>
              </a:ext>
            </a:extLst>
          </p:cNvPr>
          <p:cNvSpPr/>
          <p:nvPr/>
        </p:nvSpPr>
        <p:spPr>
          <a:xfrm>
            <a:off x="6826464" y="3571819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8C9CD-493A-217C-43A1-AD27A13D3B08}"/>
              </a:ext>
            </a:extLst>
          </p:cNvPr>
          <p:cNvGrpSpPr/>
          <p:nvPr/>
        </p:nvGrpSpPr>
        <p:grpSpPr>
          <a:xfrm>
            <a:off x="98675" y="759067"/>
            <a:ext cx="3894190" cy="923330"/>
            <a:chOff x="708892" y="2869180"/>
            <a:chExt cx="3894190" cy="92333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D354585-A8BF-3C63-7430-DB437891993F}"/>
                    </a:ext>
                  </a:extLst>
                </p:cNvPr>
                <p:cNvSpPr txBox="1"/>
                <p:nvPr/>
              </p:nvSpPr>
              <p:spPr>
                <a:xfrm>
                  <a:off x="708892" y="2869180"/>
                  <a:ext cx="3894190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5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5400" b="1" i="1" smtClean="0"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</m:e>
                        </m:d>
                        <m:r>
                          <a:rPr lang="en-US" sz="5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54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D354585-A8BF-3C63-7430-DB4378919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892" y="2869180"/>
                  <a:ext cx="3894190" cy="923330"/>
                </a:xfrm>
                <a:prstGeom prst="rect">
                  <a:avLst/>
                </a:prstGeom>
                <a:blipFill>
                  <a:blip r:embed="rId3"/>
                  <a:stretch>
                    <a:fillRect t="-2740" b="-287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50756AA-AAB6-26E7-D199-8D552BB9E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5132" y="3177481"/>
              <a:ext cx="492509" cy="47593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01D44E5-C2CB-7A52-3E68-E57CF85FA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2888" y="3113367"/>
              <a:ext cx="706917" cy="540048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96B122A2-39B4-9C42-0D8D-66100650CFD2}"/>
              </a:ext>
            </a:extLst>
          </p:cNvPr>
          <p:cNvSpPr/>
          <p:nvPr/>
        </p:nvSpPr>
        <p:spPr>
          <a:xfrm>
            <a:off x="6767050" y="3381153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591D18-7764-A902-82FF-262F20AC45BA}"/>
              </a:ext>
            </a:extLst>
          </p:cNvPr>
          <p:cNvSpPr/>
          <p:nvPr/>
        </p:nvSpPr>
        <p:spPr>
          <a:xfrm>
            <a:off x="6611257" y="3414523"/>
            <a:ext cx="95693" cy="95693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7374C68-2F00-DFBF-4FEF-6A9BE3F463E9}"/>
              </a:ext>
            </a:extLst>
          </p:cNvPr>
          <p:cNvSpPr/>
          <p:nvPr/>
        </p:nvSpPr>
        <p:spPr>
          <a:xfrm>
            <a:off x="6458539" y="3435814"/>
            <a:ext cx="95693" cy="95693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515DA9F-9649-CE68-E4E0-F3DBC355A9EC}"/>
              </a:ext>
            </a:extLst>
          </p:cNvPr>
          <p:cNvSpPr/>
          <p:nvPr/>
        </p:nvSpPr>
        <p:spPr>
          <a:xfrm>
            <a:off x="6611256" y="3223026"/>
            <a:ext cx="95693" cy="95693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B657DFA-3102-15C1-5003-2EAE9AEC5BE5}"/>
              </a:ext>
            </a:extLst>
          </p:cNvPr>
          <p:cNvSpPr/>
          <p:nvPr/>
        </p:nvSpPr>
        <p:spPr>
          <a:xfrm>
            <a:off x="6659102" y="3037056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63708F7-76D5-9B91-4400-E98E3A6CA7EB}"/>
              </a:ext>
            </a:extLst>
          </p:cNvPr>
          <p:cNvSpPr/>
          <p:nvPr/>
        </p:nvSpPr>
        <p:spPr>
          <a:xfrm>
            <a:off x="6814901" y="3065745"/>
            <a:ext cx="95693" cy="95693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0306DE-72F0-A270-59FA-D5D7E682BCD1}"/>
              </a:ext>
            </a:extLst>
          </p:cNvPr>
          <p:cNvSpPr/>
          <p:nvPr/>
        </p:nvSpPr>
        <p:spPr>
          <a:xfrm>
            <a:off x="6730771" y="3190127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FFA3EF-0015-D515-3A2A-2BE74DDA948C}"/>
              </a:ext>
            </a:extLst>
          </p:cNvPr>
          <p:cNvSpPr/>
          <p:nvPr/>
        </p:nvSpPr>
        <p:spPr>
          <a:xfrm>
            <a:off x="6864787" y="2955924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3025234-B1C4-2740-13E1-FE1EFC4F7498}"/>
              </a:ext>
            </a:extLst>
          </p:cNvPr>
          <p:cNvSpPr/>
          <p:nvPr/>
        </p:nvSpPr>
        <p:spPr>
          <a:xfrm>
            <a:off x="6780265" y="2888847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6265A43-102D-A992-AE65-E0A4F7668734}"/>
              </a:ext>
            </a:extLst>
          </p:cNvPr>
          <p:cNvSpPr/>
          <p:nvPr/>
        </p:nvSpPr>
        <p:spPr>
          <a:xfrm>
            <a:off x="6837860" y="2767100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8DDD5D7-9A32-09A6-E723-9C550E3F7684}"/>
              </a:ext>
            </a:extLst>
          </p:cNvPr>
          <p:cNvSpPr/>
          <p:nvPr/>
        </p:nvSpPr>
        <p:spPr>
          <a:xfrm>
            <a:off x="6814901" y="2657062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34A17B4-04A1-3A25-8A6F-863CB0C0271D}"/>
              </a:ext>
            </a:extLst>
          </p:cNvPr>
          <p:cNvSpPr/>
          <p:nvPr/>
        </p:nvSpPr>
        <p:spPr>
          <a:xfrm>
            <a:off x="6712499" y="2764465"/>
            <a:ext cx="95693" cy="95693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10C9A1A-1F84-39E7-0237-FB50C027B23F}"/>
              </a:ext>
            </a:extLst>
          </p:cNvPr>
          <p:cNvSpPr/>
          <p:nvPr/>
        </p:nvSpPr>
        <p:spPr>
          <a:xfrm>
            <a:off x="6944002" y="2839359"/>
            <a:ext cx="95693" cy="95693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DBB08DF-0A86-801D-8BAC-C08E36221722}"/>
              </a:ext>
            </a:extLst>
          </p:cNvPr>
          <p:cNvSpPr/>
          <p:nvPr/>
        </p:nvSpPr>
        <p:spPr>
          <a:xfrm>
            <a:off x="6905904" y="2754521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97BF336-4570-02AD-0E21-BEA54FC0DA37}"/>
              </a:ext>
            </a:extLst>
          </p:cNvPr>
          <p:cNvSpPr/>
          <p:nvPr/>
        </p:nvSpPr>
        <p:spPr>
          <a:xfrm>
            <a:off x="6774072" y="2793154"/>
            <a:ext cx="95693" cy="95693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65EA202-7228-A509-609D-272519402634}"/>
              </a:ext>
            </a:extLst>
          </p:cNvPr>
          <p:cNvSpPr/>
          <p:nvPr/>
        </p:nvSpPr>
        <p:spPr>
          <a:xfrm>
            <a:off x="6758120" y="2704705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1AC1EAB-7742-1FDA-355F-171A914CA682}"/>
              </a:ext>
            </a:extLst>
          </p:cNvPr>
          <p:cNvSpPr/>
          <p:nvPr/>
        </p:nvSpPr>
        <p:spPr>
          <a:xfrm>
            <a:off x="6628666" y="2900760"/>
            <a:ext cx="95693" cy="95693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83605E8-4700-AF42-1469-3BA8C272907E}"/>
              </a:ext>
            </a:extLst>
          </p:cNvPr>
          <p:cNvSpPr/>
          <p:nvPr/>
        </p:nvSpPr>
        <p:spPr>
          <a:xfrm>
            <a:off x="6693995" y="2817991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95D4E84-F42F-3AD4-F061-98B96798FEE1}"/>
              </a:ext>
            </a:extLst>
          </p:cNvPr>
          <p:cNvSpPr/>
          <p:nvPr/>
        </p:nvSpPr>
        <p:spPr>
          <a:xfrm>
            <a:off x="6856038" y="2709640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F076860-B80A-A5BB-F08C-69060480EF8A}"/>
              </a:ext>
            </a:extLst>
          </p:cNvPr>
          <p:cNvSpPr/>
          <p:nvPr/>
        </p:nvSpPr>
        <p:spPr>
          <a:xfrm>
            <a:off x="6860342" y="2854468"/>
            <a:ext cx="95693" cy="95693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3105ECC-01BC-93A4-3B7F-7D9F011A59B7}"/>
              </a:ext>
            </a:extLst>
          </p:cNvPr>
          <p:cNvSpPr/>
          <p:nvPr/>
        </p:nvSpPr>
        <p:spPr>
          <a:xfrm>
            <a:off x="6738467" y="2765852"/>
            <a:ext cx="95693" cy="956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9BB6E05-4DA2-CB4E-6FBB-F275483B2C50}"/>
              </a:ext>
            </a:extLst>
          </p:cNvPr>
          <p:cNvSpPr/>
          <p:nvPr/>
        </p:nvSpPr>
        <p:spPr>
          <a:xfrm>
            <a:off x="6920693" y="2908077"/>
            <a:ext cx="95693" cy="95693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1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4" grpId="0" animBg="1"/>
      <p:bldP spid="26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630620" y="346841"/>
            <a:ext cx="7323672" cy="5601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1800"/>
              </a:spcBef>
              <a:spcAft>
                <a:spcPts val="400"/>
              </a:spcAft>
            </a:pPr>
            <a:r>
              <a:rPr lang="en-US" sz="2400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Conceptual Foundations 1 hour</a:t>
            </a:r>
            <a:endParaRPr lang="en-US" sz="2400" b="1" dirty="0">
              <a:effectLst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What is a phylogeny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Why perform phylogenetic inference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Data for phylogenetics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Overview of models of evolution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Methods of inference</a:t>
            </a:r>
          </a:p>
          <a:p>
            <a:pPr lvl="1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Interpreting trees</a:t>
            </a:r>
          </a:p>
          <a:p>
            <a:pPr rtl="0">
              <a:spcBef>
                <a:spcPts val="1800"/>
              </a:spcBef>
              <a:spcAft>
                <a:spcPts val="400"/>
              </a:spcAft>
            </a:pPr>
            <a:r>
              <a:rPr lang="en-US" sz="2400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Hands-On Tools and Methods 1 hour</a:t>
            </a:r>
            <a:endParaRPr lang="en-US" sz="2400" b="1" dirty="0">
              <a:effectLst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Exercise 1: Running a Simple </a:t>
            </a:r>
            <a:r>
              <a:rPr lang="en-US" sz="240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RAxML</a:t>
            </a:r>
            <a:r>
              <a:rPr lang="en-US" sz="240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Analysis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Exercise 2: Setting up a Basic BEAST Run</a:t>
            </a:r>
          </a:p>
          <a:p>
            <a:pPr lvl="1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Exercise 3: Visualizing and evaluating trees in R</a:t>
            </a:r>
          </a:p>
          <a:p>
            <a:pPr rtl="0">
              <a:spcBef>
                <a:spcPts val="1800"/>
              </a:spcBef>
              <a:spcAft>
                <a:spcPts val="400"/>
              </a:spcAft>
            </a:pPr>
            <a:r>
              <a:rPr lang="en-US" sz="2400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Mini-Project and Discussion 1 hour</a:t>
            </a:r>
            <a:endParaRPr lang="en-US" sz="24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5344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MCMC Run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908CB0B-0E96-CF5E-D80E-27E050FD0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9"/>
          <a:stretch/>
        </p:blipFill>
        <p:spPr bwMode="auto">
          <a:xfrm>
            <a:off x="2382982" y="584775"/>
            <a:ext cx="77724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C38B8D99-2910-7343-9989-BF2F7FB0CDFA}"/>
              </a:ext>
            </a:extLst>
          </p:cNvPr>
          <p:cNvGrpSpPr/>
          <p:nvPr/>
        </p:nvGrpSpPr>
        <p:grpSpPr>
          <a:xfrm>
            <a:off x="2382982" y="969818"/>
            <a:ext cx="1953491" cy="4186798"/>
            <a:chOff x="2382982" y="969818"/>
            <a:chExt cx="1953491" cy="4186798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F1AC7E0-28AA-BACF-F7A1-F4A18601EDFC}"/>
                </a:ext>
              </a:extLst>
            </p:cNvPr>
            <p:cNvSpPr/>
            <p:nvPr/>
          </p:nvSpPr>
          <p:spPr>
            <a:xfrm>
              <a:off x="2382982" y="1724193"/>
              <a:ext cx="1953491" cy="343242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E3B93F-DDBC-0603-80A5-8A26FD1D0EE8}"/>
                </a:ext>
              </a:extLst>
            </p:cNvPr>
            <p:cNvSpPr txBox="1"/>
            <p:nvPr/>
          </p:nvSpPr>
          <p:spPr>
            <a:xfrm>
              <a:off x="2382982" y="969818"/>
              <a:ext cx="1797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This is the </a:t>
              </a:r>
              <a:r>
                <a:rPr lang="en-US" dirty="0" err="1">
                  <a:solidFill>
                    <a:srgbClr val="C00000"/>
                  </a:solidFill>
                </a:rPr>
                <a:t>burnin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5FC4D5C-C71A-8B6E-E3FB-9526375864CC}"/>
              </a:ext>
            </a:extLst>
          </p:cNvPr>
          <p:cNvGrpSpPr/>
          <p:nvPr/>
        </p:nvGrpSpPr>
        <p:grpSpPr>
          <a:xfrm>
            <a:off x="4488871" y="969818"/>
            <a:ext cx="5320145" cy="3782064"/>
            <a:chOff x="4488871" y="969818"/>
            <a:chExt cx="5320145" cy="378206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E591EFB-CEAB-6BA4-ACE5-15E0646ECCCA}"/>
                </a:ext>
              </a:extLst>
            </p:cNvPr>
            <p:cNvSpPr/>
            <p:nvPr/>
          </p:nvSpPr>
          <p:spPr>
            <a:xfrm flipH="1">
              <a:off x="4488871" y="1798820"/>
              <a:ext cx="5320145" cy="2953062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33E548-1807-CA27-475E-F19910DCA3C2}"/>
                </a:ext>
              </a:extLst>
            </p:cNvPr>
            <p:cNvSpPr txBox="1"/>
            <p:nvPr/>
          </p:nvSpPr>
          <p:spPr>
            <a:xfrm>
              <a:off x="5653336" y="969818"/>
              <a:ext cx="33727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This is the sample of the posterior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82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What do branch lengths mean?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3285C-94EB-FAB8-3480-C627E8712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15" y="831472"/>
            <a:ext cx="5119604" cy="4185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B2050-AD10-3E18-69ED-613CBAF30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471" y="773545"/>
            <a:ext cx="5610514" cy="4243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8920E-F48C-C08A-7D03-66E7C54FAE47}"/>
              </a:ext>
            </a:extLst>
          </p:cNvPr>
          <p:cNvSpPr txBox="1"/>
          <p:nvPr/>
        </p:nvSpPr>
        <p:spPr>
          <a:xfrm>
            <a:off x="554182" y="5657196"/>
            <a:ext cx="7916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Typically, branch lengths will either be expected substitutions per site or time (MY)</a:t>
            </a:r>
          </a:p>
        </p:txBody>
      </p:sp>
    </p:spTree>
    <p:extLst>
      <p:ext uri="{BB962C8B-B14F-4D97-AF65-F5344CB8AC3E}">
        <p14:creationId xmlns:p14="http://schemas.microsoft.com/office/powerpoint/2010/main" val="1483055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Questions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B2050-AD10-3E18-69ED-613CBAF30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66" b="74477"/>
          <a:stretch/>
        </p:blipFill>
        <p:spPr>
          <a:xfrm>
            <a:off x="387928" y="831472"/>
            <a:ext cx="5040730" cy="2424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8920E-F48C-C08A-7D03-66E7C54FAE47}"/>
              </a:ext>
            </a:extLst>
          </p:cNvPr>
          <p:cNvSpPr txBox="1"/>
          <p:nvPr/>
        </p:nvSpPr>
        <p:spPr>
          <a:xfrm>
            <a:off x="387928" y="3502515"/>
            <a:ext cx="739843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Name two species that are sister.</a:t>
            </a:r>
          </a:p>
          <a:p>
            <a:endParaRPr lang="en-US" sz="1000" dirty="0"/>
          </a:p>
          <a:p>
            <a:r>
              <a:rPr lang="en-US" sz="2800" dirty="0"/>
              <a:t>Which species is most closely related to t18?</a:t>
            </a:r>
          </a:p>
          <a:p>
            <a:endParaRPr lang="en-US" sz="1000" dirty="0"/>
          </a:p>
          <a:p>
            <a:r>
              <a:rPr lang="en-US" sz="2800" dirty="0"/>
              <a:t>What does the red dot indicate?</a:t>
            </a:r>
          </a:p>
          <a:p>
            <a:endParaRPr lang="en-US" sz="1000" dirty="0"/>
          </a:p>
          <a:p>
            <a:r>
              <a:rPr lang="en-US" sz="2800" dirty="0"/>
              <a:t>What are the tradeoffs between ML and Bayesian</a:t>
            </a:r>
          </a:p>
          <a:p>
            <a:endParaRPr lang="en-US" sz="1000" dirty="0"/>
          </a:p>
          <a:p>
            <a:r>
              <a:rPr lang="en-US" sz="2800" dirty="0"/>
              <a:t>Why do we need phylogenies?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0C83DB5-701A-7504-93FA-0A4CEC7F6B86}"/>
              </a:ext>
            </a:extLst>
          </p:cNvPr>
          <p:cNvSpPr/>
          <p:nvPr/>
        </p:nvSpPr>
        <p:spPr>
          <a:xfrm>
            <a:off x="2189018" y="2563091"/>
            <a:ext cx="235527" cy="23552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6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If this is your future what next?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8920E-F48C-C08A-7D03-66E7C54FAE47}"/>
              </a:ext>
            </a:extLst>
          </p:cNvPr>
          <p:cNvSpPr txBox="1"/>
          <p:nvPr/>
        </p:nvSpPr>
        <p:spPr>
          <a:xfrm>
            <a:off x="239842" y="834266"/>
            <a:ext cx="113175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Read inferring phylogenies!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Talk to your mentors about good labs that might interest you.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As you start grad school look for workshops (MBL Mol. </a:t>
            </a:r>
            <a:r>
              <a:rPr lang="en-US" sz="2800" dirty="0" err="1"/>
              <a:t>Evol</a:t>
            </a:r>
            <a:r>
              <a:rPr lang="en-US" sz="2800" dirty="0"/>
              <a:t>. Course)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Amazing </a:t>
            </a:r>
            <a:r>
              <a:rPr lang="en-US" sz="2800" dirty="0" err="1"/>
              <a:t>youtube</a:t>
            </a:r>
            <a:r>
              <a:rPr lang="en-US" sz="2800" dirty="0"/>
              <a:t> </a:t>
            </a:r>
            <a:r>
              <a:rPr lang="en-US" sz="2800" dirty="0" err="1"/>
              <a:t>vidoes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1009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If this is your future what next?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8920E-F48C-C08A-7D03-66E7C54FAE47}"/>
              </a:ext>
            </a:extLst>
          </p:cNvPr>
          <p:cNvSpPr txBox="1"/>
          <p:nvPr/>
        </p:nvSpPr>
        <p:spPr>
          <a:xfrm>
            <a:off x="239842" y="834266"/>
            <a:ext cx="113175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Break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Guided walkthrough of running </a:t>
            </a:r>
            <a:r>
              <a:rPr lang="en-US" sz="2800" dirty="0" err="1"/>
              <a:t>raxml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Visualizing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5161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630620" y="346841"/>
            <a:ext cx="7323672" cy="5601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1800"/>
              </a:spcBef>
              <a:spcAft>
                <a:spcPts val="400"/>
              </a:spcAft>
            </a:pPr>
            <a:r>
              <a:rPr lang="en-US" sz="2400" b="1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Conceptual Foundations 1 hour</a:t>
            </a:r>
            <a:endParaRPr lang="en-US" sz="2400" b="1" dirty="0">
              <a:effectLst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What is a phylogeny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Why perform phylogenetic inference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Data for phylogenetics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Overview of models of evolution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Methods of inference</a:t>
            </a:r>
          </a:p>
          <a:p>
            <a:pPr lvl="1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Interpreting trees</a:t>
            </a:r>
          </a:p>
          <a:p>
            <a:pPr rtl="0">
              <a:spcBef>
                <a:spcPts val="1800"/>
              </a:spcBef>
              <a:spcAft>
                <a:spcPts val="400"/>
              </a:spcAft>
            </a:pPr>
            <a:r>
              <a:rPr lang="en-US" sz="2400" b="1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Hands-On Tools and Methods 1 hour</a:t>
            </a:r>
            <a:endParaRPr lang="en-US" sz="2400" b="1" dirty="0">
              <a:solidFill>
                <a:schemeClr val="bg2"/>
              </a:solidFill>
              <a:effectLst/>
            </a:endParaRPr>
          </a:p>
          <a:p>
            <a:pPr lvl="1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Exercise 1: Running a Simple </a:t>
            </a:r>
            <a:r>
              <a:rPr lang="en-US" sz="2400" i="0" u="none" strike="noStrike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RAxML</a:t>
            </a:r>
            <a:r>
              <a:rPr lang="en-US" sz="240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Analysis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Exercise 2: Setting up a Basic BEAST Run</a:t>
            </a:r>
          </a:p>
          <a:p>
            <a:pPr lvl="1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Exercise 3: Visualizing and evaluating trees in R</a:t>
            </a:r>
          </a:p>
          <a:p>
            <a:pPr rtl="0">
              <a:spcBef>
                <a:spcPts val="1800"/>
              </a:spcBef>
              <a:spcAft>
                <a:spcPts val="400"/>
              </a:spcAft>
            </a:pPr>
            <a:r>
              <a:rPr lang="en-US" sz="2400" b="1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Mini-Project and Discussion 1 hour</a:t>
            </a:r>
            <a:endParaRPr lang="en-US" sz="2400" b="1" dirty="0">
              <a:solidFill>
                <a:schemeClr val="bg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02771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There is a beauty in phylogenies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195F358-9679-66DB-224E-DDC587C1E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8" y="1184063"/>
            <a:ext cx="6215373" cy="508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9EB72E-E71F-DF89-06FB-AA9770D7F42C}"/>
              </a:ext>
            </a:extLst>
          </p:cNvPr>
          <p:cNvSpPr txBox="1"/>
          <p:nvPr/>
        </p:nvSpPr>
        <p:spPr>
          <a:xfrm>
            <a:off x="7045377" y="2252193"/>
            <a:ext cx="4876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There is grandeur in this view of life, with its several powers, having been originally breathed into a few forms or into one; and that, whilst this planet has gone cycling on according to the fixed law of gravity, from so simple a beginning endless forms most beautiful and most wonderful have been, and are being, evolved.</a:t>
            </a: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r"/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Darwin 1859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1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What is a phylogeny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1026" name="Picture 2" descr="Phylogenetic Tree- Definition, Types, Steps, Methods, Uses">
            <a:extLst>
              <a:ext uri="{FF2B5EF4-FFF2-40B4-BE49-F238E27FC236}">
                <a16:creationId xmlns:a16="http://schemas.microsoft.com/office/drawing/2014/main" id="{5CB9977D-6190-7C42-E05D-EBB99E5C8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491" y="1073876"/>
            <a:ext cx="9616966" cy="503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95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What is a phylogeny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8DEA5-6ED8-B5E5-6509-D534F0929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630" y="714704"/>
            <a:ext cx="8758508" cy="592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51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Why infer a phylogeny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20D943-63A2-DF3E-302C-A1BBF4C46964}"/>
              </a:ext>
            </a:extLst>
          </p:cNvPr>
          <p:cNvGrpSpPr/>
          <p:nvPr/>
        </p:nvGrpSpPr>
        <p:grpSpPr>
          <a:xfrm>
            <a:off x="157655" y="704850"/>
            <a:ext cx="4289972" cy="4134507"/>
            <a:chOff x="157655" y="704850"/>
            <a:chExt cx="4289972" cy="4134507"/>
          </a:xfrm>
        </p:grpSpPr>
        <p:pic>
          <p:nvPicPr>
            <p:cNvPr id="2" name="Google Shape;471;p20">
              <a:extLst>
                <a:ext uri="{FF2B5EF4-FFF2-40B4-BE49-F238E27FC236}">
                  <a16:creationId xmlns:a16="http://schemas.microsoft.com/office/drawing/2014/main" id="{60088BBE-0FC1-F209-D3E2-1A4B5FF9A45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4863" t="2651" r="5016" b="1171"/>
            <a:stretch/>
          </p:blipFill>
          <p:spPr>
            <a:xfrm>
              <a:off x="350712" y="704850"/>
              <a:ext cx="4096915" cy="4108888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" name="Google Shape;472;p20">
              <a:extLst>
                <a:ext uri="{FF2B5EF4-FFF2-40B4-BE49-F238E27FC236}">
                  <a16:creationId xmlns:a16="http://schemas.microsoft.com/office/drawing/2014/main" id="{3FB9DF94-ED97-367C-C5F4-DB2AFD55358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7655" y="4543139"/>
              <a:ext cx="1128920" cy="2962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6AD36A-46D6-9149-B769-75FD92D6EE4F}"/>
              </a:ext>
            </a:extLst>
          </p:cNvPr>
          <p:cNvGrpSpPr/>
          <p:nvPr/>
        </p:nvGrpSpPr>
        <p:grpSpPr>
          <a:xfrm>
            <a:off x="4447627" y="730469"/>
            <a:ext cx="3610227" cy="4108888"/>
            <a:chOff x="4447627" y="730469"/>
            <a:chExt cx="3610227" cy="4108888"/>
          </a:xfrm>
        </p:grpSpPr>
        <p:pic>
          <p:nvPicPr>
            <p:cNvPr id="5" name="Google Shape;911;p39" descr="Rplot34.eps">
              <a:extLst>
                <a:ext uri="{FF2B5EF4-FFF2-40B4-BE49-F238E27FC236}">
                  <a16:creationId xmlns:a16="http://schemas.microsoft.com/office/drawing/2014/main" id="{AFA9D3C1-6260-E416-2598-13980723ECB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3099" t="15630" r="48268" b="20169"/>
            <a:stretch/>
          </p:blipFill>
          <p:spPr>
            <a:xfrm>
              <a:off x="4447627" y="730469"/>
              <a:ext cx="2336347" cy="4108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7F8B379F-934A-0EE2-A56C-5045CB6C000C}"/>
                </a:ext>
              </a:extLst>
            </p:cNvPr>
            <p:cNvSpPr/>
            <p:nvPr/>
          </p:nvSpPr>
          <p:spPr>
            <a:xfrm>
              <a:off x="6857546" y="855934"/>
              <a:ext cx="262759" cy="2123091"/>
            </a:xfrm>
            <a:prstGeom prst="rightBrac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CE369435-6D78-7B20-3F4D-B380F6C27733}"/>
                </a:ext>
              </a:extLst>
            </p:cNvPr>
            <p:cNvSpPr/>
            <p:nvPr/>
          </p:nvSpPr>
          <p:spPr>
            <a:xfrm>
              <a:off x="6868055" y="3834960"/>
              <a:ext cx="262759" cy="857252"/>
            </a:xfrm>
            <a:prstGeom prst="rightBrac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A39BFF4A-72BE-7408-9431-C852F1F5237B}"/>
                </a:ext>
              </a:extLst>
            </p:cNvPr>
            <p:cNvSpPr/>
            <p:nvPr/>
          </p:nvSpPr>
          <p:spPr>
            <a:xfrm>
              <a:off x="6857546" y="3131425"/>
              <a:ext cx="262759" cy="646387"/>
            </a:xfrm>
            <a:prstGeom prst="rightBrac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8E6F2F-0224-7B94-214A-F6343EE06DF2}"/>
                </a:ext>
              </a:extLst>
            </p:cNvPr>
            <p:cNvSpPr txBox="1"/>
            <p:nvPr/>
          </p:nvSpPr>
          <p:spPr>
            <a:xfrm>
              <a:off x="7169295" y="1732813"/>
              <a:ext cx="878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Clade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887C71-5309-43C4-3410-278A4A33E9D6}"/>
                </a:ext>
              </a:extLst>
            </p:cNvPr>
            <p:cNvSpPr txBox="1"/>
            <p:nvPr/>
          </p:nvSpPr>
          <p:spPr>
            <a:xfrm>
              <a:off x="7169294" y="3269952"/>
              <a:ext cx="878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Clade 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8D1D37-753B-95C6-0A72-402FEF2D5AF8}"/>
                </a:ext>
              </a:extLst>
            </p:cNvPr>
            <p:cNvSpPr txBox="1"/>
            <p:nvPr/>
          </p:nvSpPr>
          <p:spPr>
            <a:xfrm>
              <a:off x="7179087" y="4078920"/>
              <a:ext cx="878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Clade 3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C6A718A-F69D-543F-6AE1-7B3C791B6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186" y="1933414"/>
            <a:ext cx="3495436" cy="217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9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5C23E3-12D7-7CBE-75DD-D4A98B540B6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9525" lvl="1" algn="ctr" fontAlgn="base">
              <a:spcBef>
                <a:spcPts val="1000"/>
              </a:spcBef>
            </a:pPr>
            <a:r>
              <a:rPr lang="en-US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Why infer a phylogeny</a:t>
            </a:r>
            <a:endParaRPr lang="en-US" sz="3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66F02B-CAE8-605F-8A02-95E2F0453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90867"/>
            <a:ext cx="5316631" cy="43233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FF6820-63B7-7492-2C3A-F74516DA4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81" y="982233"/>
            <a:ext cx="4788133" cy="533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4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1075</Words>
  <Application>Microsoft Macintosh PowerPoint</Application>
  <PresentationFormat>Widescreen</PresentationFormat>
  <Paragraphs>306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Courier</vt:lpstr>
      <vt:lpstr>Verdana</vt:lpstr>
      <vt:lpstr>Office Theme</vt:lpstr>
      <vt:lpstr>Introduction to Phylogenetics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Phylogenetics</dc:title>
  <dc:creator>Heath Blackmon</dc:creator>
  <cp:lastModifiedBy>Heath Blackmon</cp:lastModifiedBy>
  <cp:revision>6</cp:revision>
  <dcterms:created xsi:type="dcterms:W3CDTF">2024-12-18T20:37:05Z</dcterms:created>
  <dcterms:modified xsi:type="dcterms:W3CDTF">2024-12-19T04:02:57Z</dcterms:modified>
</cp:coreProperties>
</file>